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9"/>
  </p:notesMasterIdLst>
  <p:sldIdLst>
    <p:sldId id="257" r:id="rId2"/>
    <p:sldId id="290" r:id="rId3"/>
    <p:sldId id="299" r:id="rId4"/>
    <p:sldId id="300" r:id="rId5"/>
    <p:sldId id="301" r:id="rId6"/>
    <p:sldId id="280" r:id="rId7"/>
    <p:sldId id="302" r:id="rId8"/>
    <p:sldId id="303" r:id="rId9"/>
    <p:sldId id="265" r:id="rId10"/>
    <p:sldId id="266" r:id="rId11"/>
    <p:sldId id="305" r:id="rId12"/>
    <p:sldId id="306" r:id="rId13"/>
    <p:sldId id="307" r:id="rId14"/>
    <p:sldId id="308" r:id="rId15"/>
    <p:sldId id="309" r:id="rId16"/>
    <p:sldId id="310" r:id="rId17"/>
    <p:sldId id="304" r:id="rId18"/>
    <p:sldId id="258" r:id="rId19"/>
    <p:sldId id="312" r:id="rId20"/>
    <p:sldId id="313" r:id="rId21"/>
    <p:sldId id="314" r:id="rId22"/>
    <p:sldId id="297" r:id="rId23"/>
    <p:sldId id="315" r:id="rId24"/>
    <p:sldId id="316" r:id="rId25"/>
    <p:sldId id="317" r:id="rId26"/>
    <p:sldId id="319" r:id="rId27"/>
    <p:sldId id="320" r:id="rId28"/>
    <p:sldId id="321" r:id="rId29"/>
    <p:sldId id="323" r:id="rId30"/>
    <p:sldId id="287" r:id="rId31"/>
    <p:sldId id="325" r:id="rId32"/>
    <p:sldId id="324" r:id="rId33"/>
    <p:sldId id="326" r:id="rId34"/>
    <p:sldId id="328" r:id="rId35"/>
    <p:sldId id="288" r:id="rId36"/>
    <p:sldId id="322" r:id="rId37"/>
    <p:sldId id="311" r:id="rId38"/>
  </p:sldIdLst>
  <p:sldSz cx="12192000" cy="6858000"/>
  <p:notesSz cx="6858000" cy="9144000"/>
  <p:defaultTextStyle>
    <a:defPPr>
      <a:defRPr lang="fi-FI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598"/>
    <p:restoredTop sz="96395" autoAdjust="0"/>
  </p:normalViewPr>
  <p:slideViewPr>
    <p:cSldViewPr snapToGrid="0" snapToObjects="1">
      <p:cViewPr varScale="1">
        <p:scale>
          <a:sx n="111" d="100"/>
          <a:sy n="111" d="100"/>
        </p:scale>
        <p:origin x="47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7E3507-9484-4D35-9B57-865846B67C36}" type="datetimeFigureOut">
              <a:rPr lang="nb-NO" smtClean="0"/>
              <a:t>15.01.2020</a:t>
            </a:fld>
            <a:endParaRPr lang="nb-NO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b-NO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65E7E1-861C-45F0-B180-1A187EE0A916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0171442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/>
              <a:t>Kongstanken – et LIVE </a:t>
            </a:r>
            <a:r>
              <a:rPr lang="nb-NO" err="1"/>
              <a:t>center</a:t>
            </a:r>
            <a:r>
              <a:rPr lang="nb-NO"/>
              <a:t>:</a:t>
            </a:r>
          </a:p>
          <a:p>
            <a:r>
              <a:rPr lang="nb-NO"/>
              <a:t>Høster data fra BIM-serveren – en dynamisk kobling</a:t>
            </a:r>
          </a:p>
          <a:p>
            <a:r>
              <a:rPr lang="nb-NO"/>
              <a:t>Også data fra andre kilder som overvåkningskamera, og data fra sensorer som strekklapper</a:t>
            </a:r>
          </a:p>
          <a:p>
            <a:r>
              <a:rPr lang="nb-NO" sz="1100"/>
              <a:t>- Logistikk </a:t>
            </a:r>
            <a:br>
              <a:rPr lang="nb-NO" sz="1100"/>
            </a:br>
            <a:r>
              <a:rPr lang="nb-NO" sz="1100"/>
              <a:t>- Kostnader </a:t>
            </a:r>
            <a:br>
              <a:rPr lang="nb-NO" sz="1100"/>
            </a:br>
            <a:r>
              <a:rPr lang="nb-NO" sz="1100"/>
              <a:t>- Kompensasjon</a:t>
            </a:r>
            <a:br>
              <a:rPr lang="nb-NO" sz="1100"/>
            </a:br>
            <a:r>
              <a:rPr lang="nb-NO" sz="1100"/>
              <a:t>- Visualiseringer</a:t>
            </a:r>
            <a:br>
              <a:rPr lang="nb-NO" sz="1100"/>
            </a:br>
            <a:r>
              <a:rPr lang="nb-NO" sz="1100"/>
              <a:t>- Kollisjoner</a:t>
            </a:r>
            <a:br>
              <a:rPr lang="nb-NO" sz="1100"/>
            </a:br>
            <a:r>
              <a:rPr lang="nb-NO" sz="1100"/>
              <a:t>- Mengder og antall</a:t>
            </a:r>
            <a:br>
              <a:rPr lang="nb-NO" sz="1100"/>
            </a:br>
            <a:r>
              <a:rPr lang="nb-NO" sz="1100"/>
              <a:t>- Analyser</a:t>
            </a:r>
          </a:p>
          <a:p>
            <a:r>
              <a:rPr lang="nb-NO" sz="1100"/>
              <a:t>- Status/fremdrift</a:t>
            </a:r>
            <a:endParaRPr lang="nb-NO"/>
          </a:p>
          <a:p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D5B0B2-4E16-48B4-A117-38F6EBA2124B}" type="slidenum">
              <a:rPr lang="nb-NO" smtClean="0"/>
              <a:pPr/>
              <a:t>9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0568203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339fdbaa5d_2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339fdbaa5d_2_7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g339fdbaa5d_2_7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52004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339fdbaa5d_2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339fdbaa5d_2_7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g339fdbaa5d_2_7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207997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339fdbaa5d_2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339fdbaa5d_2_7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g339fdbaa5d_2_7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179746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/>
              <a:t>Kongstanken – et LIVE </a:t>
            </a:r>
            <a:r>
              <a:rPr lang="nb-NO" err="1"/>
              <a:t>center</a:t>
            </a:r>
            <a:r>
              <a:rPr lang="nb-NO"/>
              <a:t>:</a:t>
            </a:r>
          </a:p>
          <a:p>
            <a:r>
              <a:rPr lang="nb-NO"/>
              <a:t>Høster data fra BIM-serveren – en dynamisk kobling</a:t>
            </a:r>
          </a:p>
          <a:p>
            <a:r>
              <a:rPr lang="nb-NO"/>
              <a:t>Også data fra andre kilder som overvåkningskamera, og data fra sensorer som strekklapper</a:t>
            </a:r>
          </a:p>
          <a:p>
            <a:r>
              <a:rPr lang="nb-NO" sz="1100"/>
              <a:t>- Logistikk </a:t>
            </a:r>
            <a:br>
              <a:rPr lang="nb-NO" sz="1100"/>
            </a:br>
            <a:r>
              <a:rPr lang="nb-NO" sz="1100"/>
              <a:t>- Kostnader </a:t>
            </a:r>
            <a:br>
              <a:rPr lang="nb-NO" sz="1100"/>
            </a:br>
            <a:r>
              <a:rPr lang="nb-NO" sz="1100"/>
              <a:t>- Kompensasjon</a:t>
            </a:r>
            <a:br>
              <a:rPr lang="nb-NO" sz="1100"/>
            </a:br>
            <a:r>
              <a:rPr lang="nb-NO" sz="1100"/>
              <a:t>- Visualiseringer</a:t>
            </a:r>
            <a:br>
              <a:rPr lang="nb-NO" sz="1100"/>
            </a:br>
            <a:r>
              <a:rPr lang="nb-NO" sz="1100"/>
              <a:t>- Kollisjoner</a:t>
            </a:r>
            <a:br>
              <a:rPr lang="nb-NO" sz="1100"/>
            </a:br>
            <a:r>
              <a:rPr lang="nb-NO" sz="1100"/>
              <a:t>- Mengder og antall</a:t>
            </a:r>
            <a:br>
              <a:rPr lang="nb-NO" sz="1100"/>
            </a:br>
            <a:r>
              <a:rPr lang="nb-NO" sz="1100"/>
              <a:t>- Analyser</a:t>
            </a:r>
          </a:p>
          <a:p>
            <a:r>
              <a:rPr lang="nb-NO" sz="1100"/>
              <a:t>- Status/fremdrift</a:t>
            </a:r>
            <a:endParaRPr lang="nb-NO"/>
          </a:p>
          <a:p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D5B0B2-4E16-48B4-A117-38F6EBA2124B}" type="slidenum">
              <a:rPr lang="nb-NO" smtClean="0"/>
              <a:pPr/>
              <a:t>10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8069142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39fdbaa5d_2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39fdbaa5d_2_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g339fdbaa5d_2_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659761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339fdbaa5d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339fdbaa5d_2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g339fdbaa5d_2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576580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339fdbaa5d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339fdbaa5d_2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g339fdbaa5d_2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453320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339fdbaa5d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339fdbaa5d_2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g339fdbaa5d_2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889163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339fdbaa5d_2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339fdbaa5d_2_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" name="Google Shape;340;g339fdbaa5d_2_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574519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339fdbaa5d_2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339fdbaa5d_2_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g339fdbaa5d_2_3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530689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339fdbaa5d_2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339fdbaa5d_2_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" name="Google Shape;355;g339fdbaa5d_2_2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809222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Otsikko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494479B5-B928-2D4F-8FA1-F469B2644B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i-FI" dirty="0"/>
              <a:t>Muokkaa </a:t>
            </a:r>
            <a:r>
              <a:rPr lang="fi-FI" dirty="0" err="1"/>
              <a:t>ots</a:t>
            </a:r>
            <a:r>
              <a:rPr lang="fi-FI" dirty="0"/>
              <a:t>. </a:t>
            </a:r>
            <a:r>
              <a:rPr lang="fi-FI" dirty="0" err="1"/>
              <a:t>perustyyl</a:t>
            </a:r>
            <a:r>
              <a:rPr lang="fi-FI" dirty="0"/>
              <a:t>. </a:t>
            </a:r>
            <a:r>
              <a:rPr lang="fi-FI" dirty="0" err="1"/>
              <a:t>napsautt</a:t>
            </a:r>
            <a:r>
              <a:rPr lang="fi-FI" dirty="0"/>
              <a:t>.</a:t>
            </a:r>
          </a:p>
        </p:txBody>
      </p:sp>
      <p:sp>
        <p:nvSpPr>
          <p:cNvPr id="3" name="Alaotsikko 2">
            <a:extLst>
              <a:ext uri="{FF2B5EF4-FFF2-40B4-BE49-F238E27FC236}">
                <a16:creationId xmlns:a16="http://schemas.microsoft.com/office/drawing/2014/main" id="{28F0EC42-564B-8A4A-8C23-A11846CF4A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i-FI"/>
              <a:t>Muokkaa alaotsikon perustyyliä napsautt.</a:t>
            </a:r>
          </a:p>
        </p:txBody>
      </p:sp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3B821DDE-67B2-E64E-AAEA-4188F27641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FD1E8-4387-C942-A25C-404F9241C6F6}" type="datetimeFigureOut">
              <a:rPr lang="fi-FI" smtClean="0"/>
              <a:t>15.1.2020</a:t>
            </a:fld>
            <a:endParaRPr lang="fi-FI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5A95ECA5-C6DD-0C44-8AE2-556999E08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B4461D97-B090-F346-8F6E-034CA5204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9496A-7D31-4F47-9E40-767EC3001926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4079228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Otsikko ja pystysuora tek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30A52EFE-D801-464E-8B9D-5D871724E1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Muokkaa ots. perustyyl. napsautt.</a:t>
            </a:r>
          </a:p>
        </p:txBody>
      </p:sp>
      <p:sp>
        <p:nvSpPr>
          <p:cNvPr id="3" name="Pystysuoran tekstin paikkamerkki 2">
            <a:extLst>
              <a:ext uri="{FF2B5EF4-FFF2-40B4-BE49-F238E27FC236}">
                <a16:creationId xmlns:a16="http://schemas.microsoft.com/office/drawing/2014/main" id="{C46AF9A1-0C2B-9A46-9CFE-9D80C0EB0E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fi-FI"/>
              <a:t>Muokkaa tekstin perustyylejä
toinen taso
kolmas taso
neljäs taso
viides taso</a:t>
            </a:r>
          </a:p>
        </p:txBody>
      </p:sp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FFB9ABDD-B5A9-4D4A-9E12-CAC4698CA0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FD1E8-4387-C942-A25C-404F9241C6F6}" type="datetimeFigureOut">
              <a:rPr lang="fi-FI" smtClean="0"/>
              <a:t>15.1.2020</a:t>
            </a:fld>
            <a:endParaRPr lang="fi-FI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117F82E4-EDCF-6A4F-B157-AD1F331A15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94664CB6-39A2-8D49-8943-F810EE8BC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9496A-7D31-4F47-9E40-767EC3001926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7105498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Pystysuora otsikko ja tek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ystysuora otsikko 1">
            <a:extLst>
              <a:ext uri="{FF2B5EF4-FFF2-40B4-BE49-F238E27FC236}">
                <a16:creationId xmlns:a16="http://schemas.microsoft.com/office/drawing/2014/main" id="{703A6B24-9ED7-9C43-AD45-9A3B89DABE9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i-FI"/>
              <a:t>Muokkaa ots. perustyyl. napsautt.</a:t>
            </a:r>
          </a:p>
        </p:txBody>
      </p:sp>
      <p:sp>
        <p:nvSpPr>
          <p:cNvPr id="3" name="Pystysuoran tekstin paikkamerkki 2">
            <a:extLst>
              <a:ext uri="{FF2B5EF4-FFF2-40B4-BE49-F238E27FC236}">
                <a16:creationId xmlns:a16="http://schemas.microsoft.com/office/drawing/2014/main" id="{E2638285-EA09-6946-9CF6-BDE49EC435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lang="fi-FI"/>
              <a:t>Muokkaa tekstin perustyylejä
toinen taso
kolmas taso
neljäs taso
viides taso</a:t>
            </a:r>
          </a:p>
        </p:txBody>
      </p:sp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16A23503-02C8-A246-849F-1D4E5E0AA1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FD1E8-4387-C942-A25C-404F9241C6F6}" type="datetimeFigureOut">
              <a:rPr lang="fi-FI" smtClean="0"/>
              <a:t>15.1.2020</a:t>
            </a:fld>
            <a:endParaRPr lang="fi-FI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3EB45FF3-E9C6-7E40-9D6D-15700203AE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4CF88280-FFB1-334C-90C8-48B2017A0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9496A-7D31-4F47-9E40-767EC3001926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3969390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VV - Sid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tel 2">
            <a:extLst>
              <a:ext uri="{FF2B5EF4-FFF2-40B4-BE49-F238E27FC236}">
                <a16:creationId xmlns:a16="http://schemas.microsoft.com/office/drawing/2014/main" id="{21B90A3C-0CB7-480A-8C78-647E38E7B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Klikk for å redigere tittelstil</a:t>
            </a:r>
          </a:p>
        </p:txBody>
      </p:sp>
      <p:sp>
        <p:nvSpPr>
          <p:cNvPr id="10" name="Plassholder for tekst 9">
            <a:extLst>
              <a:ext uri="{FF2B5EF4-FFF2-40B4-BE49-F238E27FC236}">
                <a16:creationId xmlns:a16="http://schemas.microsoft.com/office/drawing/2014/main" id="{508F1A2B-D11C-41FC-B98E-21DDC7E9B17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95607" y="1221318"/>
            <a:ext cx="8544983" cy="4512733"/>
          </a:xfrm>
        </p:spPr>
        <p:txBody>
          <a:bodyPr/>
          <a:lstStyle/>
          <a:p>
            <a:pPr lvl="0"/>
            <a:r>
              <a:rPr lang="nb-NO" dirty="0"/>
              <a:t>Klikk for å redigere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</a:p>
        </p:txBody>
      </p:sp>
    </p:spTree>
    <p:extLst>
      <p:ext uri="{BB962C8B-B14F-4D97-AF65-F5344CB8AC3E}">
        <p14:creationId xmlns:p14="http://schemas.microsoft.com/office/powerpoint/2010/main" val="26049585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-Column Bullet Slide">
  <p:cSld name="2-Column Bullet Slide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 txBox="1">
            <a:spLocks noGrp="1"/>
          </p:cNvSpPr>
          <p:nvPr>
            <p:ph type="body" idx="1"/>
          </p:nvPr>
        </p:nvSpPr>
        <p:spPr>
          <a:xfrm>
            <a:off x="628155" y="1600200"/>
            <a:ext cx="5191600" cy="42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609585" lvl="0" indent="-54185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sz="3733">
                <a:solidFill>
                  <a:schemeClr val="dk1"/>
                </a:solidFill>
              </a:defRPr>
            </a:lvl1pPr>
            <a:lvl2pPr marL="1219170" lvl="1" indent="-44025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sz="2133" b="0" i="0">
                <a:latin typeface="Calibri"/>
                <a:ea typeface="Calibri"/>
                <a:cs typeface="Calibri"/>
                <a:sym typeface="Calibri"/>
              </a:defRPr>
            </a:lvl2pPr>
            <a:lvl3pPr marL="1828754" lvl="2" indent="-42332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-"/>
              <a:defRPr sz="1867" b="0" i="0">
                <a:latin typeface="Calibri"/>
                <a:ea typeface="Calibri"/>
                <a:cs typeface="Calibri"/>
                <a:sym typeface="Calibri"/>
              </a:defRPr>
            </a:lvl3pPr>
            <a:lvl4pPr marL="2438339" lvl="3" indent="-42332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-"/>
              <a:defRPr sz="1867" b="0" i="0">
                <a:latin typeface="Calibri"/>
                <a:ea typeface="Calibri"/>
                <a:cs typeface="Calibri"/>
                <a:sym typeface="Calibri"/>
              </a:defRPr>
            </a:lvl4pPr>
            <a:lvl5pPr marL="3047924" lvl="4" indent="-42332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-"/>
              <a:defRPr sz="1867" b="0" i="0">
                <a:latin typeface="Calibri"/>
                <a:ea typeface="Calibri"/>
                <a:cs typeface="Calibri"/>
                <a:sym typeface="Calibri"/>
              </a:defRPr>
            </a:lvl5pPr>
            <a:lvl6pPr marL="3657509" lvl="5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4267093" lvl="6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876678" lvl="7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5486263" lvl="8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7" name="Google Shape;57;p11"/>
          <p:cNvSpPr txBox="1">
            <a:spLocks noGrp="1"/>
          </p:cNvSpPr>
          <p:nvPr>
            <p:ph type="body" idx="2"/>
          </p:nvPr>
        </p:nvSpPr>
        <p:spPr>
          <a:xfrm>
            <a:off x="6392309" y="1600200"/>
            <a:ext cx="5191600" cy="42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609585" lvl="0" indent="-54185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sz="3733">
                <a:solidFill>
                  <a:schemeClr val="dk1"/>
                </a:solidFill>
              </a:defRPr>
            </a:lvl1pPr>
            <a:lvl2pPr marL="1219170" lvl="1" indent="-44025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sz="2133" b="0" i="0">
                <a:latin typeface="Calibri"/>
                <a:ea typeface="Calibri"/>
                <a:cs typeface="Calibri"/>
                <a:sym typeface="Calibri"/>
              </a:defRPr>
            </a:lvl2pPr>
            <a:lvl3pPr marL="1828754" lvl="2" indent="-42332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-"/>
              <a:defRPr sz="1867" b="0" i="0">
                <a:latin typeface="Calibri"/>
                <a:ea typeface="Calibri"/>
                <a:cs typeface="Calibri"/>
                <a:sym typeface="Calibri"/>
              </a:defRPr>
            </a:lvl3pPr>
            <a:lvl4pPr marL="2438339" lvl="3" indent="-42332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-"/>
              <a:defRPr sz="1867" b="0" i="0">
                <a:latin typeface="Calibri"/>
                <a:ea typeface="Calibri"/>
                <a:cs typeface="Calibri"/>
                <a:sym typeface="Calibri"/>
              </a:defRPr>
            </a:lvl4pPr>
            <a:lvl5pPr marL="3047924" lvl="4" indent="-42332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-"/>
              <a:defRPr sz="1867" b="0" i="0">
                <a:latin typeface="Calibri"/>
                <a:ea typeface="Calibri"/>
                <a:cs typeface="Calibri"/>
                <a:sym typeface="Calibri"/>
              </a:defRPr>
            </a:lvl5pPr>
            <a:lvl6pPr marL="3657509" lvl="5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4267093" lvl="6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876678" lvl="7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5486263" lvl="8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8" name="Google Shape;58;p11"/>
          <p:cNvSpPr txBox="1">
            <a:spLocks noGrp="1"/>
          </p:cNvSpPr>
          <p:nvPr>
            <p:ph type="title"/>
          </p:nvPr>
        </p:nvSpPr>
        <p:spPr>
          <a:xfrm>
            <a:off x="609600" y="357631"/>
            <a:ext cx="109728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42173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Otsikko ja sisältö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7C425B1F-F581-F946-B694-14B74B111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3750" y="998289"/>
            <a:ext cx="9030049" cy="2055303"/>
          </a:xfrm>
        </p:spPr>
        <p:txBody>
          <a:bodyPr lIns="180000" anchor="t" anchorCtr="0"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fi-FI" dirty="0"/>
              <a:t>Muokkaa </a:t>
            </a:r>
            <a:r>
              <a:rPr lang="fi-FI" dirty="0" err="1"/>
              <a:t>ots</a:t>
            </a:r>
            <a:r>
              <a:rPr lang="fi-FI" dirty="0"/>
              <a:t>. </a:t>
            </a:r>
            <a:r>
              <a:rPr lang="fi-FI" dirty="0" err="1"/>
              <a:t>perustyyl</a:t>
            </a:r>
            <a:r>
              <a:rPr lang="fi-FI" dirty="0"/>
              <a:t>. </a:t>
            </a:r>
            <a:r>
              <a:rPr lang="fi-FI" dirty="0" err="1"/>
              <a:t>napsautt</a:t>
            </a:r>
            <a:r>
              <a:rPr lang="fi-FI" dirty="0"/>
              <a:t>.</a:t>
            </a:r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549C2C80-AA2B-2F49-8585-82D73163AC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23750" y="3162649"/>
            <a:ext cx="9030050" cy="1208015"/>
          </a:xfrm>
        </p:spPr>
        <p:txBody>
          <a:bodyPr lIns="180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fi-FI" dirty="0"/>
              <a:t>Muokkaa tekstin perustyylejä</a:t>
            </a:r>
          </a:p>
        </p:txBody>
      </p:sp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7DA53A91-57D9-6F43-AE84-33693B9B5B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FD1E8-4387-C942-A25C-404F9241C6F6}" type="datetimeFigureOut">
              <a:rPr lang="fi-FI" smtClean="0"/>
              <a:t>15.1.2020</a:t>
            </a:fld>
            <a:endParaRPr lang="fi-FI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632D011C-A5FE-074D-AC42-F89DBCF2F3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44A1EE7D-EC80-A346-A3BE-B6452FAD4E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9496A-7D31-4F47-9E40-767EC3001926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41027182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Osan ylätunnis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1024943E-0F84-A441-8048-D3ABFBACD3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i-FI"/>
              <a:t>Muokkaa ots. perustyyl. napsautt.</a:t>
            </a:r>
          </a:p>
        </p:txBody>
      </p:sp>
      <p:sp>
        <p:nvSpPr>
          <p:cNvPr id="3" name="Tekstin paikkamerkki 2">
            <a:extLst>
              <a:ext uri="{FF2B5EF4-FFF2-40B4-BE49-F238E27FC236}">
                <a16:creationId xmlns:a16="http://schemas.microsoft.com/office/drawing/2014/main" id="{185F5662-BBEF-464C-BE65-C243F33D2C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i-FI"/>
              <a:t>Muokkaa tekstin perustyylejä
toinen taso
kolmas taso
neljäs taso
viides taso</a:t>
            </a:r>
          </a:p>
        </p:txBody>
      </p:sp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E7CF94BF-4B55-FD4E-A040-8768CCCBD8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FD1E8-4387-C942-A25C-404F9241C6F6}" type="datetimeFigureOut">
              <a:rPr lang="fi-FI" smtClean="0"/>
              <a:t>15.1.2020</a:t>
            </a:fld>
            <a:endParaRPr lang="fi-FI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DAEEC46E-58C9-4B43-BCA0-1992E1C12C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FAEAD438-216A-FD4A-BED4-13639FAB9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9496A-7D31-4F47-9E40-767EC3001926}" type="slidenum">
              <a:rPr lang="fi-FI" smtClean="0"/>
              <a:t>‹#›</a:t>
            </a:fld>
            <a:endParaRPr lang="fi-FI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169112" y="6097033"/>
            <a:ext cx="879102" cy="463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889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Kaksi sisältökohdet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F6665DAF-9468-C14E-A201-352B7EDC28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Muokkaa ots. perustyyl. napsautt.</a:t>
            </a:r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39F7A233-A075-504B-A415-869295EB8F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fi-FI"/>
              <a:t>Muokkaa tekstin perustyylejä
toinen taso
kolmas taso
neljäs taso
viides taso</a:t>
            </a:r>
          </a:p>
        </p:txBody>
      </p:sp>
      <p:sp>
        <p:nvSpPr>
          <p:cNvPr id="4" name="Sisällön paikkamerkki 3">
            <a:extLst>
              <a:ext uri="{FF2B5EF4-FFF2-40B4-BE49-F238E27FC236}">
                <a16:creationId xmlns:a16="http://schemas.microsoft.com/office/drawing/2014/main" id="{E4729899-030C-5D4F-A404-A4764AA3A7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lang="fi-FI"/>
              <a:t>Muokkaa tekstin perustyylejä
toinen taso
kolmas taso
neljäs taso
viides taso</a:t>
            </a:r>
          </a:p>
        </p:txBody>
      </p:sp>
      <p:sp>
        <p:nvSpPr>
          <p:cNvPr id="5" name="Päivämäärän paikkamerkki 4">
            <a:extLst>
              <a:ext uri="{FF2B5EF4-FFF2-40B4-BE49-F238E27FC236}">
                <a16:creationId xmlns:a16="http://schemas.microsoft.com/office/drawing/2014/main" id="{73C39AD6-E3DB-9645-8FC2-058F27E871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FD1E8-4387-C942-A25C-404F9241C6F6}" type="datetimeFigureOut">
              <a:rPr lang="fi-FI" smtClean="0"/>
              <a:t>15.1.2020</a:t>
            </a:fld>
            <a:endParaRPr lang="fi-FI"/>
          </a:p>
        </p:txBody>
      </p:sp>
      <p:sp>
        <p:nvSpPr>
          <p:cNvPr id="6" name="Alatunnisteen paikkamerkki 5">
            <a:extLst>
              <a:ext uri="{FF2B5EF4-FFF2-40B4-BE49-F238E27FC236}">
                <a16:creationId xmlns:a16="http://schemas.microsoft.com/office/drawing/2014/main" id="{BAC2815B-7C92-DB49-AB1C-28C9DF1015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7" name="Dian numeron paikkamerkki 6">
            <a:extLst>
              <a:ext uri="{FF2B5EF4-FFF2-40B4-BE49-F238E27FC236}">
                <a16:creationId xmlns:a16="http://schemas.microsoft.com/office/drawing/2014/main" id="{63F86EA4-89E6-3A40-9814-8004FBA34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9496A-7D31-4F47-9E40-767EC3001926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5898743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tai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C6388585-21BA-F143-A557-CB3F587D1E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i-FI"/>
              <a:t>Muokkaa ots. perustyyl. napsautt.</a:t>
            </a:r>
          </a:p>
        </p:txBody>
      </p:sp>
      <p:sp>
        <p:nvSpPr>
          <p:cNvPr id="3" name="Tekstin paikkamerkki 2">
            <a:extLst>
              <a:ext uri="{FF2B5EF4-FFF2-40B4-BE49-F238E27FC236}">
                <a16:creationId xmlns:a16="http://schemas.microsoft.com/office/drawing/2014/main" id="{045E8553-A211-1E45-9E82-8E515F4A26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fi-FI"/>
              <a:t>Muokkaa tekstin perustyylejä
toinen taso
kolmas taso
neljäs taso
viides taso</a:t>
            </a:r>
          </a:p>
        </p:txBody>
      </p:sp>
      <p:sp>
        <p:nvSpPr>
          <p:cNvPr id="4" name="Sisällön paikkamerkki 3">
            <a:extLst>
              <a:ext uri="{FF2B5EF4-FFF2-40B4-BE49-F238E27FC236}">
                <a16:creationId xmlns:a16="http://schemas.microsoft.com/office/drawing/2014/main" id="{11C262B2-4B4A-0A48-8368-35284BBAC7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lang="fi-FI"/>
              <a:t>Muokkaa tekstin perustyylejä
toinen taso
kolmas taso
neljäs taso
viides taso</a:t>
            </a:r>
          </a:p>
        </p:txBody>
      </p:sp>
      <p:sp>
        <p:nvSpPr>
          <p:cNvPr id="5" name="Tekstin paikkamerkki 4">
            <a:extLst>
              <a:ext uri="{FF2B5EF4-FFF2-40B4-BE49-F238E27FC236}">
                <a16:creationId xmlns:a16="http://schemas.microsoft.com/office/drawing/2014/main" id="{68504E62-4176-5440-8AC3-482E01AF910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fi-FI"/>
              <a:t>Muokkaa tekstin perustyylejä
toinen taso
kolmas taso
neljäs taso
viides taso</a:t>
            </a:r>
          </a:p>
        </p:txBody>
      </p:sp>
      <p:sp>
        <p:nvSpPr>
          <p:cNvPr id="6" name="Sisällön paikkamerkki 5">
            <a:extLst>
              <a:ext uri="{FF2B5EF4-FFF2-40B4-BE49-F238E27FC236}">
                <a16:creationId xmlns:a16="http://schemas.microsoft.com/office/drawing/2014/main" id="{EBF0E1DE-B191-6741-B123-EF46922B77F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lang="fi-FI"/>
              <a:t>Muokkaa tekstin perustyylejä
toinen taso
kolmas taso
neljäs taso
viides taso</a:t>
            </a:r>
          </a:p>
        </p:txBody>
      </p:sp>
      <p:sp>
        <p:nvSpPr>
          <p:cNvPr id="7" name="Päivämäärän paikkamerkki 6">
            <a:extLst>
              <a:ext uri="{FF2B5EF4-FFF2-40B4-BE49-F238E27FC236}">
                <a16:creationId xmlns:a16="http://schemas.microsoft.com/office/drawing/2014/main" id="{82EEB7CE-835D-FD42-A9BE-9FC68CE4D6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FD1E8-4387-C942-A25C-404F9241C6F6}" type="datetimeFigureOut">
              <a:rPr lang="fi-FI" smtClean="0"/>
              <a:t>15.1.2020</a:t>
            </a:fld>
            <a:endParaRPr lang="fi-FI"/>
          </a:p>
        </p:txBody>
      </p:sp>
      <p:sp>
        <p:nvSpPr>
          <p:cNvPr id="8" name="Alatunnisteen paikkamerkki 7">
            <a:extLst>
              <a:ext uri="{FF2B5EF4-FFF2-40B4-BE49-F238E27FC236}">
                <a16:creationId xmlns:a16="http://schemas.microsoft.com/office/drawing/2014/main" id="{FDE2F358-4076-6A47-9AC3-FB7A88ADD1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9" name="Dian numeron paikkamerkki 8">
            <a:extLst>
              <a:ext uri="{FF2B5EF4-FFF2-40B4-BE49-F238E27FC236}">
                <a16:creationId xmlns:a16="http://schemas.microsoft.com/office/drawing/2014/main" id="{F3AC1610-7606-2443-8456-1516DA773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9496A-7D31-4F47-9E40-767EC3001926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1125688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Vain otsikk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DFC8DD0C-A48E-244A-A47B-464607BCED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Muokkaa ots. perustyyl. napsautt.</a:t>
            </a:r>
          </a:p>
        </p:txBody>
      </p:sp>
      <p:sp>
        <p:nvSpPr>
          <p:cNvPr id="3" name="Päivämäärän paikkamerkki 2">
            <a:extLst>
              <a:ext uri="{FF2B5EF4-FFF2-40B4-BE49-F238E27FC236}">
                <a16:creationId xmlns:a16="http://schemas.microsoft.com/office/drawing/2014/main" id="{D0A7F2C2-9C62-BB40-895D-9B3984DA38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FD1E8-4387-C942-A25C-404F9241C6F6}" type="datetimeFigureOut">
              <a:rPr lang="fi-FI" smtClean="0"/>
              <a:t>15.1.2020</a:t>
            </a:fld>
            <a:endParaRPr lang="fi-FI"/>
          </a:p>
        </p:txBody>
      </p:sp>
      <p:sp>
        <p:nvSpPr>
          <p:cNvPr id="4" name="Alatunnisteen paikkamerkki 3">
            <a:extLst>
              <a:ext uri="{FF2B5EF4-FFF2-40B4-BE49-F238E27FC236}">
                <a16:creationId xmlns:a16="http://schemas.microsoft.com/office/drawing/2014/main" id="{4C2F2D01-34C6-7947-8A60-D76CE0C425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5" name="Dian numeron paikkamerkki 4">
            <a:extLst>
              <a:ext uri="{FF2B5EF4-FFF2-40B4-BE49-F238E27FC236}">
                <a16:creationId xmlns:a16="http://schemas.microsoft.com/office/drawing/2014/main" id="{2B8141C7-CF6B-E24E-B1FC-1C37E3FCDA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9496A-7D31-4F47-9E40-767EC3001926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42624017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yhj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äivämäärän paikkamerkki 1">
            <a:extLst>
              <a:ext uri="{FF2B5EF4-FFF2-40B4-BE49-F238E27FC236}">
                <a16:creationId xmlns:a16="http://schemas.microsoft.com/office/drawing/2014/main" id="{69A37F81-135D-6D4A-ABC3-6A2FD7A0FD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FD1E8-4387-C942-A25C-404F9241C6F6}" type="datetimeFigureOut">
              <a:rPr lang="fi-FI" smtClean="0"/>
              <a:t>15.1.2020</a:t>
            </a:fld>
            <a:endParaRPr lang="fi-FI"/>
          </a:p>
        </p:txBody>
      </p:sp>
      <p:sp>
        <p:nvSpPr>
          <p:cNvPr id="3" name="Alatunnisteen paikkamerkki 2">
            <a:extLst>
              <a:ext uri="{FF2B5EF4-FFF2-40B4-BE49-F238E27FC236}">
                <a16:creationId xmlns:a16="http://schemas.microsoft.com/office/drawing/2014/main" id="{C2134B1C-81C3-874C-8949-3617D3CB42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4" name="Dian numeron paikkamerkki 3">
            <a:extLst>
              <a:ext uri="{FF2B5EF4-FFF2-40B4-BE49-F238E27FC236}">
                <a16:creationId xmlns:a16="http://schemas.microsoft.com/office/drawing/2014/main" id="{15AE4BD1-9F35-6743-8880-3F2613B3E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9496A-7D31-4F47-9E40-767EC3001926}" type="slidenum">
              <a:rPr lang="fi-FI" smtClean="0"/>
              <a:t>‹#›</a:t>
            </a:fld>
            <a:endParaRPr lang="fi-FI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400148" y="6263010"/>
            <a:ext cx="640712" cy="45846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840325" y="6233888"/>
            <a:ext cx="513475" cy="506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4298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Kuvatekstillinen sisält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766AED27-4DDE-874F-A28A-4984BC377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i-FI"/>
              <a:t>Muokkaa ots. perustyyl. napsautt.</a:t>
            </a:r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5CB00AAF-5B9D-AA45-BC16-5167F9733B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fi-FI"/>
              <a:t>Muokkaa tekstin perustyylejä
toinen taso
kolmas taso
neljäs taso
viides taso</a:t>
            </a:r>
          </a:p>
        </p:txBody>
      </p:sp>
      <p:sp>
        <p:nvSpPr>
          <p:cNvPr id="4" name="Tekstin paikkamerkki 3">
            <a:extLst>
              <a:ext uri="{FF2B5EF4-FFF2-40B4-BE49-F238E27FC236}">
                <a16:creationId xmlns:a16="http://schemas.microsoft.com/office/drawing/2014/main" id="{0A422889-4595-FD42-93D5-48143EB136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fi-FI"/>
              <a:t>Muokkaa tekstin perustyylejä
toinen taso
kolmas taso
neljäs taso
viides taso</a:t>
            </a:r>
          </a:p>
        </p:txBody>
      </p:sp>
      <p:sp>
        <p:nvSpPr>
          <p:cNvPr id="5" name="Päivämäärän paikkamerkki 4">
            <a:extLst>
              <a:ext uri="{FF2B5EF4-FFF2-40B4-BE49-F238E27FC236}">
                <a16:creationId xmlns:a16="http://schemas.microsoft.com/office/drawing/2014/main" id="{B150FDC0-7604-BB44-9A12-3F5C4EF2B4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FD1E8-4387-C942-A25C-404F9241C6F6}" type="datetimeFigureOut">
              <a:rPr lang="fi-FI" smtClean="0"/>
              <a:t>15.1.2020</a:t>
            </a:fld>
            <a:endParaRPr lang="fi-FI"/>
          </a:p>
        </p:txBody>
      </p:sp>
      <p:sp>
        <p:nvSpPr>
          <p:cNvPr id="6" name="Alatunnisteen paikkamerkki 5">
            <a:extLst>
              <a:ext uri="{FF2B5EF4-FFF2-40B4-BE49-F238E27FC236}">
                <a16:creationId xmlns:a16="http://schemas.microsoft.com/office/drawing/2014/main" id="{AD72C745-B0E7-624B-B239-6BA2EDE241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7" name="Dian numeron paikkamerkki 6">
            <a:extLst>
              <a:ext uri="{FF2B5EF4-FFF2-40B4-BE49-F238E27FC236}">
                <a16:creationId xmlns:a16="http://schemas.microsoft.com/office/drawing/2014/main" id="{D4F4EAF0-F093-E848-BC66-32A2B2AE0A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9496A-7D31-4F47-9E40-767EC3001926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1747036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uvatekstillinen kuv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699E454A-D06A-B840-87DF-B70A9D1AB3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i-FI"/>
              <a:t>Muokkaa ots. perustyyl. napsautt.</a:t>
            </a:r>
          </a:p>
        </p:txBody>
      </p:sp>
      <p:sp>
        <p:nvSpPr>
          <p:cNvPr id="3" name="Kuvan paikkamerkki 2">
            <a:extLst>
              <a:ext uri="{FF2B5EF4-FFF2-40B4-BE49-F238E27FC236}">
                <a16:creationId xmlns:a16="http://schemas.microsoft.com/office/drawing/2014/main" id="{A0BDAB41-41CC-3848-BF38-649988EA8AC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i-FI"/>
          </a:p>
        </p:txBody>
      </p:sp>
      <p:sp>
        <p:nvSpPr>
          <p:cNvPr id="4" name="Tekstin paikkamerkki 3">
            <a:extLst>
              <a:ext uri="{FF2B5EF4-FFF2-40B4-BE49-F238E27FC236}">
                <a16:creationId xmlns:a16="http://schemas.microsoft.com/office/drawing/2014/main" id="{C60E2C59-96C5-A745-AE5C-EFE52E8C63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fi-FI"/>
              <a:t>Muokkaa tekstin perustyylejä
toinen taso
kolmas taso
neljäs taso
viides taso</a:t>
            </a:r>
          </a:p>
        </p:txBody>
      </p:sp>
      <p:sp>
        <p:nvSpPr>
          <p:cNvPr id="5" name="Päivämäärän paikkamerkki 4">
            <a:extLst>
              <a:ext uri="{FF2B5EF4-FFF2-40B4-BE49-F238E27FC236}">
                <a16:creationId xmlns:a16="http://schemas.microsoft.com/office/drawing/2014/main" id="{C19266DB-45ED-9541-A117-626DCB3538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FD1E8-4387-C942-A25C-404F9241C6F6}" type="datetimeFigureOut">
              <a:rPr lang="fi-FI" smtClean="0"/>
              <a:t>15.1.2020</a:t>
            </a:fld>
            <a:endParaRPr lang="fi-FI"/>
          </a:p>
        </p:txBody>
      </p:sp>
      <p:sp>
        <p:nvSpPr>
          <p:cNvPr id="6" name="Alatunnisteen paikkamerkki 5">
            <a:extLst>
              <a:ext uri="{FF2B5EF4-FFF2-40B4-BE49-F238E27FC236}">
                <a16:creationId xmlns:a16="http://schemas.microsoft.com/office/drawing/2014/main" id="{2DAB77D2-AA12-FA4B-ABAF-2DE03196E8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7" name="Dian numeron paikkamerkki 6">
            <a:extLst>
              <a:ext uri="{FF2B5EF4-FFF2-40B4-BE49-F238E27FC236}">
                <a16:creationId xmlns:a16="http://schemas.microsoft.com/office/drawing/2014/main" id="{8D5B2F19-6397-A544-9F01-DD5A9EFEE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9496A-7D31-4F47-9E40-767EC3001926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42152686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on paikkamerkki 1">
            <a:extLst>
              <a:ext uri="{FF2B5EF4-FFF2-40B4-BE49-F238E27FC236}">
                <a16:creationId xmlns:a16="http://schemas.microsoft.com/office/drawing/2014/main" id="{DACA40F0-A9CD-0C4D-B412-F14DC88D0C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i-FI" dirty="0"/>
              <a:t>Muokkaa </a:t>
            </a:r>
            <a:r>
              <a:rPr lang="fi-FI" dirty="0" err="1"/>
              <a:t>ots</a:t>
            </a:r>
            <a:r>
              <a:rPr lang="fi-FI" dirty="0"/>
              <a:t>. </a:t>
            </a:r>
            <a:r>
              <a:rPr lang="fi-FI" dirty="0" err="1"/>
              <a:t>perustyyl</a:t>
            </a:r>
            <a:r>
              <a:rPr lang="fi-FI" dirty="0"/>
              <a:t>. </a:t>
            </a:r>
            <a:r>
              <a:rPr lang="fi-FI" dirty="0" err="1"/>
              <a:t>napsautt</a:t>
            </a:r>
            <a:r>
              <a:rPr lang="fi-FI" dirty="0"/>
              <a:t>.</a:t>
            </a:r>
          </a:p>
        </p:txBody>
      </p:sp>
      <p:sp>
        <p:nvSpPr>
          <p:cNvPr id="3" name="Tekstin paikkamerkki 2">
            <a:extLst>
              <a:ext uri="{FF2B5EF4-FFF2-40B4-BE49-F238E27FC236}">
                <a16:creationId xmlns:a16="http://schemas.microsoft.com/office/drawing/2014/main" id="{0237D796-E525-5240-8416-54036BFA57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fi-FI" dirty="0"/>
              <a:t>Muokkaa tekstin perustyylejä
toinen taso
kolmas taso
neljäs taso
viides taso</a:t>
            </a:r>
          </a:p>
        </p:txBody>
      </p:sp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F30FD334-9A9F-C440-BEF2-A7ACD38B2F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CFD1E8-4387-C942-A25C-404F9241C6F6}" type="datetimeFigureOut">
              <a:rPr lang="fi-FI" smtClean="0"/>
              <a:t>15.1.2020</a:t>
            </a:fld>
            <a:endParaRPr lang="fi-FI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626EE6D8-5586-374A-BAAC-7CAE8702FC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i-FI"/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504A42F8-333A-824E-8B89-DE31A43EE5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6503212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2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i-FI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.png"/><Relationship Id="rId5" Type="http://schemas.openxmlformats.org/officeDocument/2006/relationships/image" Target="../media/image13.jpe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hyperlink" Target="http://www.w3.org/standards/semanticweb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hyperlink" Target="http://jurnal.unmer.ac.id/index.php/jpp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jpg"/><Relationship Id="rId3" Type="http://schemas.openxmlformats.org/officeDocument/2006/relationships/hyperlink" Target="https://fr.wikipedia.org/wiki/Microsoft_Excel" TargetMode="External"/><Relationship Id="rId7" Type="http://schemas.openxmlformats.org/officeDocument/2006/relationships/hyperlink" Target="http://www.personal.psu.edu/staff/b/x/bxb11/Objectives/" TargetMode="External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44.png"/><Relationship Id="rId10" Type="http://schemas.openxmlformats.org/officeDocument/2006/relationships/image" Target="../media/image53.jpg"/><Relationship Id="rId4" Type="http://schemas.openxmlformats.org/officeDocument/2006/relationships/image" Target="../media/image50.png"/><Relationship Id="rId9" Type="http://schemas.openxmlformats.org/officeDocument/2006/relationships/hyperlink" Target="http://dangerousharvests.blogspot.com/2011/04/zen-teachers-as-professionals.html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://localhost/" TargetMode="Externa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2B298DDD-BB6B-BB4E-9DA7-E9CD3ADB57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3750" y="873941"/>
            <a:ext cx="9481154" cy="2179652"/>
          </a:xfrm>
        </p:spPr>
        <p:txBody>
          <a:bodyPr/>
          <a:lstStyle/>
          <a:p>
            <a:r>
              <a:rPr lang="en-US" dirty="0"/>
              <a:t>Classification of bridges based on Linked Data and Semantic Web technology</a:t>
            </a:r>
            <a:endParaRPr lang="fi-FI" dirty="0"/>
          </a:p>
        </p:txBody>
      </p:sp>
      <p:sp>
        <p:nvSpPr>
          <p:cNvPr id="4" name="Rectangle 3"/>
          <p:cNvSpPr/>
          <p:nvPr/>
        </p:nvSpPr>
        <p:spPr>
          <a:xfrm>
            <a:off x="2425252" y="2967466"/>
            <a:ext cx="278133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i-FI" sz="2400" b="1" dirty="0">
                <a:solidFill>
                  <a:schemeClr val="bg1"/>
                </a:solidFill>
                <a:latin typeface="+mj-lt"/>
              </a:rPr>
              <a:t>Jan Erik Hoel, Trimble</a:t>
            </a:r>
          </a:p>
          <a:p>
            <a:r>
              <a:rPr lang="fi-FI" sz="2400" b="1" dirty="0">
                <a:solidFill>
                  <a:schemeClr val="bg1"/>
                </a:solidFill>
                <a:latin typeface="+mj-lt"/>
              </a:rPr>
              <a:t>Lars Wikstrøm, Triona</a:t>
            </a:r>
          </a:p>
        </p:txBody>
      </p:sp>
    </p:spTree>
    <p:extLst>
      <p:ext uri="{BB962C8B-B14F-4D97-AF65-F5344CB8AC3E}">
        <p14:creationId xmlns:p14="http://schemas.microsoft.com/office/powerpoint/2010/main" val="31044915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e 3">
            <a:extLst>
              <a:ext uri="{FF2B5EF4-FFF2-40B4-BE49-F238E27FC236}">
                <a16:creationId xmlns:a16="http://schemas.microsoft.com/office/drawing/2014/main" id="{DC77BE7C-2C5E-4272-A7A8-88C04FCB10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6313" y="338403"/>
            <a:ext cx="7948800" cy="5602315"/>
          </a:xfrm>
          <a:prstGeom prst="rect">
            <a:avLst/>
          </a:prstGeom>
        </p:spPr>
      </p:pic>
      <p:pic>
        <p:nvPicPr>
          <p:cNvPr id="5" name="Bilde 4">
            <a:extLst>
              <a:ext uri="{FF2B5EF4-FFF2-40B4-BE49-F238E27FC236}">
                <a16:creationId xmlns:a16="http://schemas.microsoft.com/office/drawing/2014/main" id="{A8314D50-6ABF-4B2D-896C-51F95F3BEE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5523" y="502241"/>
            <a:ext cx="6178760" cy="4233755"/>
          </a:xfrm>
          <a:prstGeom prst="rect">
            <a:avLst/>
          </a:prstGeom>
        </p:spPr>
      </p:pic>
      <p:pic>
        <p:nvPicPr>
          <p:cNvPr id="8" name="Plassholder for innhold 5">
            <a:extLst>
              <a:ext uri="{FF2B5EF4-FFF2-40B4-BE49-F238E27FC236}">
                <a16:creationId xmlns:a16="http://schemas.microsoft.com/office/drawing/2014/main" id="{92FA77B4-7C4F-436C-8A13-03116EB25507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55582" r="50319"/>
          <a:stretch/>
        </p:blipFill>
        <p:spPr>
          <a:xfrm>
            <a:off x="1765523" y="498576"/>
            <a:ext cx="6178763" cy="4237509"/>
          </a:xfrm>
          <a:prstGeom prst="rect">
            <a:avLst/>
          </a:prstGeom>
        </p:spPr>
      </p:pic>
      <p:pic>
        <p:nvPicPr>
          <p:cNvPr id="11" name="Bilde 10">
            <a:extLst>
              <a:ext uri="{FF2B5EF4-FFF2-40B4-BE49-F238E27FC236}">
                <a16:creationId xmlns:a16="http://schemas.microsoft.com/office/drawing/2014/main" id="{32C602BB-CAE6-4390-86F6-FDCF36F67A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65521" y="497039"/>
            <a:ext cx="6178761" cy="4237508"/>
          </a:xfrm>
          <a:prstGeom prst="rect">
            <a:avLst/>
          </a:prstGeom>
        </p:spPr>
      </p:pic>
      <p:pic>
        <p:nvPicPr>
          <p:cNvPr id="10" name="Bilde 9">
            <a:extLst>
              <a:ext uri="{FF2B5EF4-FFF2-40B4-BE49-F238E27FC236}">
                <a16:creationId xmlns:a16="http://schemas.microsoft.com/office/drawing/2014/main" id="{47EBA7C6-8F74-4410-AC9B-DF44BBE25D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61823" y="482084"/>
            <a:ext cx="6178763" cy="4237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911578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99397" y="569514"/>
            <a:ext cx="10611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/>
              <a:t>V440 - The Norwegian Road Authority’s manual for bridge registration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166" y="1449347"/>
            <a:ext cx="3491492" cy="494234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654201" y="1468766"/>
            <a:ext cx="587478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The main purpose of the manual is to provide guiding for the personnel who do the registration and condition-monitoring of the bridges on the main road network in Norway.</a:t>
            </a:r>
          </a:p>
          <a:p>
            <a:endParaRPr lang="en-GB" dirty="0"/>
          </a:p>
          <a:p>
            <a:r>
              <a:rPr lang="en-GB" dirty="0"/>
              <a:t>The manual contains registration process descriptions and rules for bridge document management. </a:t>
            </a:r>
          </a:p>
          <a:p>
            <a:endParaRPr lang="en-GB" dirty="0"/>
          </a:p>
          <a:p>
            <a:r>
              <a:rPr lang="en-GB" dirty="0"/>
              <a:t>In addition the manual provides a comprehensive list of definitions of bridge types and bridge parts, that is bride classification.</a:t>
            </a:r>
          </a:p>
        </p:txBody>
      </p:sp>
    </p:spTree>
    <p:extLst>
      <p:ext uri="{BB962C8B-B14F-4D97-AF65-F5344CB8AC3E}">
        <p14:creationId xmlns:p14="http://schemas.microsoft.com/office/powerpoint/2010/main" val="18291850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94034" y="2047044"/>
            <a:ext cx="19158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Bridge Categories:</a:t>
            </a:r>
          </a:p>
          <a:p>
            <a:endParaRPr lang="nb-NO" dirty="0"/>
          </a:p>
        </p:txBody>
      </p:sp>
      <p:sp>
        <p:nvSpPr>
          <p:cNvPr id="4" name="TextBox 3"/>
          <p:cNvSpPr txBox="1"/>
          <p:nvPr/>
        </p:nvSpPr>
        <p:spPr>
          <a:xfrm>
            <a:off x="799397" y="569514"/>
            <a:ext cx="10611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/>
              <a:t>V440 - The Norwegian Road Authority’s manual for bridge registration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68138" y="1197875"/>
            <a:ext cx="36215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u="sng" dirty="0"/>
              <a:t>Examples of bridge classification: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374102" y="2430964"/>
            <a:ext cx="5292667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u="sng" dirty="0"/>
              <a:t>Code	Description</a:t>
            </a:r>
          </a:p>
          <a:p>
            <a:r>
              <a:rPr lang="en-GB" dirty="0"/>
              <a:t>      1	Road bridge</a:t>
            </a:r>
          </a:p>
          <a:p>
            <a:r>
              <a:rPr lang="en-GB" dirty="0"/>
              <a:t>      2	Bridge embedded in the road superstructure</a:t>
            </a:r>
          </a:p>
          <a:p>
            <a:r>
              <a:rPr lang="en-GB" dirty="0"/>
              <a:t>      3	Pedestrian bridge</a:t>
            </a:r>
          </a:p>
          <a:p>
            <a:r>
              <a:rPr lang="en-GB" dirty="0"/>
              <a:t>      4	Ferry landing</a:t>
            </a:r>
          </a:p>
          <a:p>
            <a:r>
              <a:rPr lang="en-GB" dirty="0"/>
              <a:t>      6	Tunnel</a:t>
            </a:r>
          </a:p>
          <a:p>
            <a:r>
              <a:rPr lang="en-GB" dirty="0"/>
              <a:t>      7	Supportive structures</a:t>
            </a:r>
          </a:p>
          <a:p>
            <a:r>
              <a:rPr lang="en-GB" dirty="0"/>
              <a:t>      8	Railroad bridge</a:t>
            </a:r>
          </a:p>
          <a:p>
            <a:r>
              <a:rPr lang="en-GB" dirty="0"/>
              <a:t>      9	Other structures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9288" y="1757223"/>
            <a:ext cx="4196410" cy="122597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4562" y="3478303"/>
            <a:ext cx="2879038" cy="18007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5818" y="5053962"/>
            <a:ext cx="4844417" cy="1453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6368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0650" y="1554743"/>
            <a:ext cx="3260644" cy="131644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9834" y="3906705"/>
            <a:ext cx="3842895" cy="179771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6015" y="3915587"/>
            <a:ext cx="3989914" cy="178883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96193" y="655586"/>
            <a:ext cx="1460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Bridge Types: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91491" y="1143586"/>
            <a:ext cx="13723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Beam bridges: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089278" y="3009343"/>
            <a:ext cx="18033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Concrete beam bridge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1522460" y="1520674"/>
            <a:ext cx="3507148" cy="1524187"/>
            <a:chOff x="1536192" y="1190733"/>
            <a:chExt cx="4193031" cy="1824347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653033" y="1190733"/>
              <a:ext cx="4076190" cy="1733333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1536192" y="2807208"/>
              <a:ext cx="740664" cy="20787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6860111" y="2947541"/>
            <a:ext cx="15069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Steel beam bridge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163854" y="5795850"/>
            <a:ext cx="95872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dirty="0"/>
              <a:t>Box bridge</a:t>
            </a:r>
          </a:p>
        </p:txBody>
      </p:sp>
      <p:sp>
        <p:nvSpPr>
          <p:cNvPr id="13" name="Rectangle 12"/>
          <p:cNvSpPr/>
          <p:nvPr/>
        </p:nvSpPr>
        <p:spPr>
          <a:xfrm>
            <a:off x="7059352" y="5804730"/>
            <a:ext cx="161435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dirty="0"/>
              <a:t>Multiple box bridge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91491" y="3661389"/>
            <a:ext cx="12016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Box bridges: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74019" y="180496"/>
            <a:ext cx="36215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u="sng" dirty="0"/>
              <a:t>Examples of bridge classification:</a:t>
            </a:r>
          </a:p>
        </p:txBody>
      </p:sp>
    </p:spTree>
    <p:extLst>
      <p:ext uri="{BB962C8B-B14F-4D97-AF65-F5344CB8AC3E}">
        <p14:creationId xmlns:p14="http://schemas.microsoft.com/office/powerpoint/2010/main" val="28736269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9315" y="1842324"/>
            <a:ext cx="4651413" cy="149820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0685" y="1556467"/>
            <a:ext cx="4345623" cy="165198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9315" y="4602250"/>
            <a:ext cx="4651413" cy="147027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41060" y="1319212"/>
            <a:ext cx="12966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Arc bridges: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86397" y="4075471"/>
            <a:ext cx="1468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Truss bridges: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96193" y="655586"/>
            <a:ext cx="1460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Bridge Types: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74019" y="180496"/>
            <a:ext cx="36215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u="sng" dirty="0"/>
              <a:t>Examples of bridge classification: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149315" y="3339417"/>
            <a:ext cx="26897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Arc bridge with upper carriageway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810685" y="3286574"/>
            <a:ext cx="27306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Arc bridge with lower carriageway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1623" y="4519132"/>
            <a:ext cx="4114685" cy="152139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136418" y="6075221"/>
            <a:ext cx="28254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Truss bridge with upper carriageway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987378" y="6075221"/>
            <a:ext cx="28039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Truss bridge with lower carriageway</a:t>
            </a:r>
          </a:p>
        </p:txBody>
      </p:sp>
    </p:spTree>
    <p:extLst>
      <p:ext uri="{BB962C8B-B14F-4D97-AF65-F5344CB8AC3E}">
        <p14:creationId xmlns:p14="http://schemas.microsoft.com/office/powerpoint/2010/main" val="15308283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955" y="1376900"/>
            <a:ext cx="6650377" cy="205320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96193" y="655586"/>
            <a:ext cx="3904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Main Groups of Bridge Element Codes: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74019" y="180496"/>
            <a:ext cx="36215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u="sng" dirty="0"/>
              <a:t>Examples of bridge classification: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982293" y="1722502"/>
            <a:ext cx="3846117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u="sng" dirty="0"/>
              <a:t>Code	Description</a:t>
            </a:r>
          </a:p>
          <a:p>
            <a:r>
              <a:rPr lang="en-GB" dirty="0"/>
              <a:t>      B	Ground</a:t>
            </a:r>
          </a:p>
          <a:p>
            <a:r>
              <a:rPr lang="en-GB" dirty="0"/>
              <a:t>      C	Substructure</a:t>
            </a:r>
          </a:p>
          <a:p>
            <a:r>
              <a:rPr lang="en-GB" dirty="0"/>
              <a:t>      D	Superstructure</a:t>
            </a:r>
          </a:p>
          <a:p>
            <a:r>
              <a:rPr lang="en-GB" dirty="0"/>
              <a:t>      E	Bridge Deck</a:t>
            </a:r>
          </a:p>
          <a:p>
            <a:r>
              <a:rPr lang="en-GB" dirty="0"/>
              <a:t>      F	Structure embedded in filling</a:t>
            </a:r>
          </a:p>
          <a:p>
            <a:r>
              <a:rPr lang="en-GB" dirty="0"/>
              <a:t>      H	Equipment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955" y="3572759"/>
            <a:ext cx="6704762" cy="23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6003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589" y="1480009"/>
            <a:ext cx="2922731" cy="287319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0692" y="4716645"/>
            <a:ext cx="4057402" cy="168451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3010" y="1611984"/>
            <a:ext cx="5469216" cy="219848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41290" y="840252"/>
            <a:ext cx="3164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Detailed Bridge Element Codes: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19116" y="365162"/>
            <a:ext cx="36215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u="sng" dirty="0"/>
              <a:t>Examples of bridge classification: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23476" y="4716645"/>
            <a:ext cx="2946703" cy="1840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600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74854" y="460657"/>
            <a:ext cx="88708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/>
              <a:t>Why use Linked Data and Semantic Web (LD/SW) for BOLC</a:t>
            </a:r>
          </a:p>
        </p:txBody>
      </p:sp>
      <p:sp>
        <p:nvSpPr>
          <p:cNvPr id="4" name="Plassholder for innhold 2">
            <a:extLst>
              <a:ext uri="{FF2B5EF4-FFF2-40B4-BE49-F238E27FC236}">
                <a16:creationId xmlns:a16="http://schemas.microsoft.com/office/drawing/2014/main" id="{575CED9D-1472-46B4-9125-CB43EE506DD1}"/>
              </a:ext>
            </a:extLst>
          </p:cNvPr>
          <p:cNvSpPr txBox="1">
            <a:spLocks/>
          </p:cNvSpPr>
          <p:nvPr/>
        </p:nvSpPr>
        <p:spPr>
          <a:xfrm>
            <a:off x="582560" y="1210337"/>
            <a:ext cx="8455478" cy="3310863"/>
          </a:xfrm>
          <a:prstGeom prst="rect">
            <a:avLst/>
          </a:prstGeom>
        </p:spPr>
        <p:txBody>
          <a:bodyPr wrap="none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2400" b="1" dirty="0"/>
              <a:t>Why use LD/SW technology:</a:t>
            </a:r>
            <a:endParaRPr lang="en-GB" sz="2400" dirty="0"/>
          </a:p>
          <a:p>
            <a:r>
              <a:rPr lang="en-GB" sz="1900" dirty="0"/>
              <a:t>BOLC is an integration project. An integration project needs a common data model </a:t>
            </a:r>
            <a:br>
              <a:rPr lang="en-GB" sz="1900" dirty="0"/>
            </a:br>
            <a:r>
              <a:rPr lang="en-GB" sz="1900" dirty="0"/>
              <a:t>to be able to interpret and accumulate data</a:t>
            </a:r>
          </a:p>
          <a:p>
            <a:r>
              <a:rPr lang="en-GB" sz="1900" dirty="0"/>
              <a:t>LD/SW is an extremely flexible technology for data modelling of different domains </a:t>
            </a:r>
            <a:br>
              <a:rPr lang="en-GB" sz="1900" dirty="0"/>
            </a:br>
            <a:r>
              <a:rPr lang="en-GB" sz="1900" dirty="0"/>
              <a:t>and combining these domains</a:t>
            </a:r>
          </a:p>
          <a:p>
            <a:r>
              <a:rPr lang="en-GB" sz="1900" dirty="0"/>
              <a:t>The LD/SW technology is mature based on a well-developed standardisation work</a:t>
            </a:r>
            <a:br>
              <a:rPr lang="en-GB" sz="1900" dirty="0"/>
            </a:br>
            <a:r>
              <a:rPr lang="en-GB" sz="1900" dirty="0"/>
              <a:t>from international bodies like World Wide Web Consortium (W3C) and ISO</a:t>
            </a:r>
          </a:p>
          <a:p>
            <a:r>
              <a:rPr lang="en-GB" sz="1900" dirty="0"/>
              <a:t>By using LD/SW technology as the back-bone of the integration architecture, </a:t>
            </a:r>
            <a:br>
              <a:rPr lang="en-GB" sz="1900" dirty="0"/>
            </a:br>
            <a:r>
              <a:rPr lang="en-GB" sz="1900" dirty="0"/>
              <a:t>we’ll facilitate an extremely </a:t>
            </a:r>
            <a:r>
              <a:rPr lang="en-GB" sz="1800" dirty="0"/>
              <a:t>flexible integration </a:t>
            </a:r>
            <a:r>
              <a:rPr lang="en-GB" sz="1900" dirty="0"/>
              <a:t>solution.</a:t>
            </a:r>
          </a:p>
        </p:txBody>
      </p:sp>
      <p:sp>
        <p:nvSpPr>
          <p:cNvPr id="5" name="Plassholder for innhold 2">
            <a:extLst>
              <a:ext uri="{FF2B5EF4-FFF2-40B4-BE49-F238E27FC236}">
                <a16:creationId xmlns:a16="http://schemas.microsoft.com/office/drawing/2014/main" id="{575CED9D-1472-46B4-9125-CB43EE506DD1}"/>
              </a:ext>
            </a:extLst>
          </p:cNvPr>
          <p:cNvSpPr txBox="1">
            <a:spLocks/>
          </p:cNvSpPr>
          <p:nvPr/>
        </p:nvSpPr>
        <p:spPr>
          <a:xfrm>
            <a:off x="684160" y="4521200"/>
            <a:ext cx="8455478" cy="2098920"/>
          </a:xfrm>
          <a:prstGeom prst="rect">
            <a:avLst/>
          </a:prstGeom>
        </p:spPr>
        <p:txBody>
          <a:bodyPr wrap="none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2400" b="1" dirty="0"/>
              <a:t>Why use V440 – Norwegian Bridge classification system :</a:t>
            </a:r>
            <a:endParaRPr lang="en-GB" sz="2400" dirty="0"/>
          </a:p>
          <a:p>
            <a:r>
              <a:rPr lang="en-GB" sz="1900" dirty="0"/>
              <a:t>For integration projects, it is crucial to have a common understanding of the domains</a:t>
            </a:r>
          </a:p>
          <a:p>
            <a:r>
              <a:rPr lang="en-GB" sz="1900" dirty="0"/>
              <a:t>V440 provides a fully developed data model/ classification system for the main domain for this integration project</a:t>
            </a:r>
          </a:p>
          <a:p>
            <a:r>
              <a:rPr lang="en-GB" sz="1900" dirty="0"/>
              <a:t>V440 is relevant for Norwegian conditions</a:t>
            </a:r>
          </a:p>
          <a:p>
            <a:r>
              <a:rPr lang="en-GB" sz="1900" dirty="0"/>
              <a:t>V440 will be the “centre ontology” for the integration work, like the Core EUROTL on the next slide</a:t>
            </a:r>
          </a:p>
        </p:txBody>
      </p:sp>
    </p:spTree>
    <p:extLst>
      <p:ext uri="{BB962C8B-B14F-4D97-AF65-F5344CB8AC3E}">
        <p14:creationId xmlns:p14="http://schemas.microsoft.com/office/powerpoint/2010/main" val="33437955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b="355"/>
          <a:stretch/>
        </p:blipFill>
        <p:spPr>
          <a:xfrm>
            <a:off x="1171123" y="1141716"/>
            <a:ext cx="9459880" cy="531714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74854" y="460657"/>
            <a:ext cx="28874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/>
              <a:t>Interlink - EUROTL</a:t>
            </a:r>
          </a:p>
        </p:txBody>
      </p:sp>
    </p:spTree>
    <p:extLst>
      <p:ext uri="{BB962C8B-B14F-4D97-AF65-F5344CB8AC3E}">
        <p14:creationId xmlns:p14="http://schemas.microsoft.com/office/powerpoint/2010/main" val="10231864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45"/>
          <p:cNvSpPr txBox="1">
            <a:spLocks noGrp="1"/>
          </p:cNvSpPr>
          <p:nvPr>
            <p:ph type="title"/>
          </p:nvPr>
        </p:nvSpPr>
        <p:spPr>
          <a:xfrm>
            <a:off x="609600" y="357631"/>
            <a:ext cx="10972800" cy="729600"/>
          </a:xfrm>
          <a:prstGeom prst="rect">
            <a:avLst/>
          </a:prstGeom>
        </p:spPr>
        <p:txBody>
          <a:bodyPr spcFirstLastPara="1" vert="horz" wrap="square" lIns="121900" tIns="60933" rIns="121900" bIns="60933" rtlCol="0" anchor="t" anchorCtr="0">
            <a:noAutofit/>
          </a:bodyPr>
          <a:lstStyle/>
          <a:p>
            <a:r>
              <a:rPr lang="en-US" sz="3200" b="1" dirty="0"/>
              <a:t>Linked Data &amp; The Semantic Web – Crash course (5 mins)</a:t>
            </a:r>
            <a:endParaRPr sz="3200" b="1" dirty="0"/>
          </a:p>
        </p:txBody>
      </p:sp>
      <p:pic>
        <p:nvPicPr>
          <p:cNvPr id="328" name="Google Shape;328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8367" y="861067"/>
            <a:ext cx="7935999" cy="5006333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45"/>
          <p:cNvSpPr txBox="1"/>
          <p:nvPr/>
        </p:nvSpPr>
        <p:spPr>
          <a:xfrm>
            <a:off x="2607634" y="5770769"/>
            <a:ext cx="86112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lnSpc>
                <a:spcPct val="115000"/>
              </a:lnSpc>
              <a:spcBef>
                <a:spcPts val="667"/>
              </a:spcBef>
              <a:buClr>
                <a:srgbClr val="000000"/>
              </a:buClr>
              <a:buSzPts val="1100"/>
            </a:pPr>
            <a:r>
              <a:rPr lang="en-US" sz="2400" u="sng" dirty="0">
                <a:solidFill>
                  <a:schemeClr val="hlink"/>
                </a:solidFill>
                <a:hlinkClick r:id="rId4"/>
              </a:rPr>
              <a:t>http://www.w3.org/standards/semanticweb/</a:t>
            </a:r>
            <a:endParaRPr sz="2400" u="sng" dirty="0">
              <a:solidFill>
                <a:schemeClr val="hlink"/>
              </a:solidFill>
              <a:hlinkClick r:id="rId4"/>
            </a:endParaRPr>
          </a:p>
          <a:p>
            <a:endParaRPr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00148" y="6263010"/>
            <a:ext cx="640712" cy="45846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40325" y="6233888"/>
            <a:ext cx="513475" cy="506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336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57080" y="1298558"/>
            <a:ext cx="6377451" cy="44319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nb-NO" dirty="0"/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2000" dirty="0"/>
              <a:t>Presentation of the E39 </a:t>
            </a:r>
            <a:r>
              <a:rPr lang="en-GB" sz="2000" dirty="0" err="1"/>
              <a:t>Bjørnafjorden</a:t>
            </a:r>
            <a:r>
              <a:rPr lang="en-GB" sz="2000" dirty="0"/>
              <a:t> project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2000" dirty="0" err="1"/>
              <a:t>Bjørnafjorden</a:t>
            </a:r>
            <a:r>
              <a:rPr lang="en-GB" sz="2000" dirty="0"/>
              <a:t> Open Live </a:t>
            </a:r>
            <a:r>
              <a:rPr lang="en-GB" sz="2000" dirty="0" smtClean="0"/>
              <a:t>Centre (BOLC)</a:t>
            </a:r>
            <a:endParaRPr lang="en-GB" sz="2000" dirty="0"/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2000" dirty="0"/>
              <a:t>The structure of the classification system V440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2000" dirty="0"/>
              <a:t>Why use Linked Data/Semantic Web technology (LD/SW)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2000" dirty="0"/>
              <a:t>Extremely brief introduction to LD/SW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2000" dirty="0"/>
              <a:t>How V44 is modelled with LD/SW technology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2000" dirty="0"/>
              <a:t>The way forward </a:t>
            </a:r>
          </a:p>
          <a:p>
            <a:endParaRPr lang="nb-NO" dirty="0"/>
          </a:p>
          <a:p>
            <a:endParaRPr lang="nb-NO" dirty="0"/>
          </a:p>
          <a:p>
            <a:endParaRPr lang="nb-NO" dirty="0"/>
          </a:p>
        </p:txBody>
      </p:sp>
      <p:sp>
        <p:nvSpPr>
          <p:cNvPr id="3" name="TextBox 2"/>
          <p:cNvSpPr txBox="1"/>
          <p:nvPr/>
        </p:nvSpPr>
        <p:spPr>
          <a:xfrm>
            <a:off x="1291473" y="775338"/>
            <a:ext cx="13125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2800" b="1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11880366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6"/>
          <p:cNvSpPr txBox="1">
            <a:spLocks noGrp="1"/>
          </p:cNvSpPr>
          <p:nvPr>
            <p:ph type="title"/>
          </p:nvPr>
        </p:nvSpPr>
        <p:spPr>
          <a:xfrm>
            <a:off x="609600" y="357631"/>
            <a:ext cx="10972800" cy="729600"/>
          </a:xfrm>
          <a:prstGeom prst="rect">
            <a:avLst/>
          </a:prstGeom>
        </p:spPr>
        <p:txBody>
          <a:bodyPr spcFirstLastPara="1" vert="horz" wrap="square" lIns="121900" tIns="60933" rIns="121900" bIns="60933" rtlCol="0" anchor="t" anchorCtr="0">
            <a:noAutofit/>
          </a:bodyPr>
          <a:lstStyle/>
          <a:p>
            <a:r>
              <a:rPr lang="en-US" sz="3200" b="1" dirty="0"/>
              <a:t>Linked data – starting with the web (linked documents)</a:t>
            </a:r>
            <a:br>
              <a:rPr lang="en-US" sz="3200" b="1" dirty="0"/>
            </a:br>
            <a:r>
              <a:rPr lang="en-US" sz="3200" b="1" dirty="0"/>
              <a:t>Physical machines abstracted away</a:t>
            </a:r>
          </a:p>
        </p:txBody>
      </p:sp>
      <p:cxnSp>
        <p:nvCxnSpPr>
          <p:cNvPr id="17" name="Rak pilkoppling 16">
            <a:extLst>
              <a:ext uri="{FF2B5EF4-FFF2-40B4-BE49-F238E27FC236}">
                <a16:creationId xmlns:a16="http://schemas.microsoft.com/office/drawing/2014/main" id="{3BC432E9-77FC-4F1E-A41A-C5638F2F16F6}"/>
              </a:ext>
            </a:extLst>
          </p:cNvPr>
          <p:cNvCxnSpPr>
            <a:cxnSpLocks/>
          </p:cNvCxnSpPr>
          <p:nvPr/>
        </p:nvCxnSpPr>
        <p:spPr>
          <a:xfrm flipV="1">
            <a:off x="2730843" y="2312874"/>
            <a:ext cx="1453978" cy="1551248"/>
          </a:xfrm>
          <a:prstGeom prst="straightConnector1">
            <a:avLst/>
          </a:prstGeom>
          <a:ln w="38100">
            <a:solidFill>
              <a:schemeClr val="accent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Rak pilkoppling 23">
            <a:extLst>
              <a:ext uri="{FF2B5EF4-FFF2-40B4-BE49-F238E27FC236}">
                <a16:creationId xmlns:a16="http://schemas.microsoft.com/office/drawing/2014/main" id="{0E14D315-04ED-458B-9D2E-DF7DA91796E7}"/>
              </a:ext>
            </a:extLst>
          </p:cNvPr>
          <p:cNvCxnSpPr>
            <a:cxnSpLocks/>
          </p:cNvCxnSpPr>
          <p:nvPr/>
        </p:nvCxnSpPr>
        <p:spPr>
          <a:xfrm>
            <a:off x="2730843" y="3864122"/>
            <a:ext cx="1453978" cy="1703648"/>
          </a:xfrm>
          <a:prstGeom prst="straightConnector1">
            <a:avLst/>
          </a:prstGeom>
          <a:ln w="38100">
            <a:solidFill>
              <a:schemeClr val="accent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Rak pilkoppling 26">
            <a:extLst>
              <a:ext uri="{FF2B5EF4-FFF2-40B4-BE49-F238E27FC236}">
                <a16:creationId xmlns:a16="http://schemas.microsoft.com/office/drawing/2014/main" id="{8EFDCD01-E2A4-4F18-BA0A-FB6DB43DE96D}"/>
              </a:ext>
            </a:extLst>
          </p:cNvPr>
          <p:cNvCxnSpPr>
            <a:cxnSpLocks/>
          </p:cNvCxnSpPr>
          <p:nvPr/>
        </p:nvCxnSpPr>
        <p:spPr>
          <a:xfrm>
            <a:off x="5305167" y="2312874"/>
            <a:ext cx="2018270" cy="0"/>
          </a:xfrm>
          <a:prstGeom prst="straightConnector1">
            <a:avLst/>
          </a:prstGeom>
          <a:ln w="38100">
            <a:solidFill>
              <a:schemeClr val="accent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Rak pilkoppling 29">
            <a:extLst>
              <a:ext uri="{FF2B5EF4-FFF2-40B4-BE49-F238E27FC236}">
                <a16:creationId xmlns:a16="http://schemas.microsoft.com/office/drawing/2014/main" id="{7DDFB398-F26B-4643-BFA6-3A2ACD740FFE}"/>
              </a:ext>
            </a:extLst>
          </p:cNvPr>
          <p:cNvCxnSpPr>
            <a:cxnSpLocks/>
          </p:cNvCxnSpPr>
          <p:nvPr/>
        </p:nvCxnSpPr>
        <p:spPr>
          <a:xfrm>
            <a:off x="5305167" y="5567770"/>
            <a:ext cx="2018270" cy="0"/>
          </a:xfrm>
          <a:prstGeom prst="straightConnector1">
            <a:avLst/>
          </a:prstGeom>
          <a:ln w="38100">
            <a:solidFill>
              <a:schemeClr val="accent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Bildobjekt 35">
            <a:extLst>
              <a:ext uri="{FF2B5EF4-FFF2-40B4-BE49-F238E27FC236}">
                <a16:creationId xmlns:a16="http://schemas.microsoft.com/office/drawing/2014/main" id="{76EEF280-315A-47BB-B6C8-3437D83316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=""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123744" y="2775215"/>
            <a:ext cx="1940731" cy="1940731"/>
          </a:xfrm>
          <a:prstGeom prst="rect">
            <a:avLst/>
          </a:prstGeom>
        </p:spPr>
      </p:pic>
      <p:pic>
        <p:nvPicPr>
          <p:cNvPr id="43" name="Bildobjekt 42">
            <a:extLst>
              <a:ext uri="{FF2B5EF4-FFF2-40B4-BE49-F238E27FC236}">
                <a16:creationId xmlns:a16="http://schemas.microsoft.com/office/drawing/2014/main" id="{B6B01160-BA00-4D0F-BDBD-DA5C69A09E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=""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898198" y="1274942"/>
            <a:ext cx="1940731" cy="1940731"/>
          </a:xfrm>
          <a:prstGeom prst="rect">
            <a:avLst/>
          </a:prstGeom>
        </p:spPr>
      </p:pic>
      <p:pic>
        <p:nvPicPr>
          <p:cNvPr id="44" name="Bildobjekt 43">
            <a:extLst>
              <a:ext uri="{FF2B5EF4-FFF2-40B4-BE49-F238E27FC236}">
                <a16:creationId xmlns:a16="http://schemas.microsoft.com/office/drawing/2014/main" id="{2939F383-6BC3-4751-BA18-B6A9589A22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=""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873485" y="4555259"/>
            <a:ext cx="1940731" cy="1940731"/>
          </a:xfrm>
          <a:prstGeom prst="rect">
            <a:avLst/>
          </a:prstGeom>
        </p:spPr>
      </p:pic>
      <p:pic>
        <p:nvPicPr>
          <p:cNvPr id="45" name="Bildobjekt 44">
            <a:extLst>
              <a:ext uri="{FF2B5EF4-FFF2-40B4-BE49-F238E27FC236}">
                <a16:creationId xmlns:a16="http://schemas.microsoft.com/office/drawing/2014/main" id="{0696F757-3412-4D6F-B10D-C2B005BD9F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=""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959275" y="1274942"/>
            <a:ext cx="1940731" cy="1940731"/>
          </a:xfrm>
          <a:prstGeom prst="rect">
            <a:avLst/>
          </a:prstGeom>
        </p:spPr>
      </p:pic>
      <p:pic>
        <p:nvPicPr>
          <p:cNvPr id="46" name="Bildobjekt 45">
            <a:extLst>
              <a:ext uri="{FF2B5EF4-FFF2-40B4-BE49-F238E27FC236}">
                <a16:creationId xmlns:a16="http://schemas.microsoft.com/office/drawing/2014/main" id="{53DB944A-A81B-49F5-9D28-D3BBA1F9A5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=""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963393" y="4559638"/>
            <a:ext cx="1940731" cy="1940731"/>
          </a:xfrm>
          <a:prstGeom prst="rect">
            <a:avLst/>
          </a:prstGeom>
        </p:spPr>
      </p:pic>
      <p:sp>
        <p:nvSpPr>
          <p:cNvPr id="40" name="textruta 39">
            <a:extLst>
              <a:ext uri="{FF2B5EF4-FFF2-40B4-BE49-F238E27FC236}">
                <a16:creationId xmlns:a16="http://schemas.microsoft.com/office/drawing/2014/main" id="{3BDBC48C-266C-4CFC-ABBF-84AC6CC6C4EC}"/>
              </a:ext>
            </a:extLst>
          </p:cNvPr>
          <p:cNvSpPr txBox="1"/>
          <p:nvPr/>
        </p:nvSpPr>
        <p:spPr>
          <a:xfrm>
            <a:off x="2891481" y="2775215"/>
            <a:ext cx="554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/>
              <a:t>URL</a:t>
            </a:r>
            <a:endParaRPr lang="en-SE" dirty="0"/>
          </a:p>
        </p:txBody>
      </p:sp>
      <p:sp>
        <p:nvSpPr>
          <p:cNvPr id="48" name="textruta 47">
            <a:extLst>
              <a:ext uri="{FF2B5EF4-FFF2-40B4-BE49-F238E27FC236}">
                <a16:creationId xmlns:a16="http://schemas.microsoft.com/office/drawing/2014/main" id="{B002F221-96F9-45AD-A61D-73D3B4BD3EB4}"/>
              </a:ext>
            </a:extLst>
          </p:cNvPr>
          <p:cNvSpPr txBox="1"/>
          <p:nvPr/>
        </p:nvSpPr>
        <p:spPr>
          <a:xfrm>
            <a:off x="2891481" y="4695795"/>
            <a:ext cx="554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/>
              <a:t>URL</a:t>
            </a:r>
            <a:endParaRPr lang="en-SE" dirty="0"/>
          </a:p>
        </p:txBody>
      </p:sp>
      <p:sp>
        <p:nvSpPr>
          <p:cNvPr id="49" name="textruta 48">
            <a:extLst>
              <a:ext uri="{FF2B5EF4-FFF2-40B4-BE49-F238E27FC236}">
                <a16:creationId xmlns:a16="http://schemas.microsoft.com/office/drawing/2014/main" id="{9163A31F-4990-4CCB-9369-1436C4A8CD86}"/>
              </a:ext>
            </a:extLst>
          </p:cNvPr>
          <p:cNvSpPr txBox="1"/>
          <p:nvPr/>
        </p:nvSpPr>
        <p:spPr>
          <a:xfrm>
            <a:off x="6072253" y="1943542"/>
            <a:ext cx="554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/>
              <a:t>URL</a:t>
            </a:r>
            <a:endParaRPr lang="en-SE" dirty="0"/>
          </a:p>
        </p:txBody>
      </p:sp>
      <p:sp>
        <p:nvSpPr>
          <p:cNvPr id="50" name="textruta 49">
            <a:extLst>
              <a:ext uri="{FF2B5EF4-FFF2-40B4-BE49-F238E27FC236}">
                <a16:creationId xmlns:a16="http://schemas.microsoft.com/office/drawing/2014/main" id="{C729BAD0-74DA-471B-8232-687F44460D16}"/>
              </a:ext>
            </a:extLst>
          </p:cNvPr>
          <p:cNvSpPr txBox="1"/>
          <p:nvPr/>
        </p:nvSpPr>
        <p:spPr>
          <a:xfrm>
            <a:off x="6067172" y="5156292"/>
            <a:ext cx="554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/>
              <a:t>URL</a:t>
            </a:r>
            <a:endParaRPr lang="en-SE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00148" y="6263010"/>
            <a:ext cx="640712" cy="45846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40325" y="6233888"/>
            <a:ext cx="513475" cy="506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6253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6"/>
          <p:cNvSpPr txBox="1">
            <a:spLocks noGrp="1"/>
          </p:cNvSpPr>
          <p:nvPr>
            <p:ph type="title"/>
          </p:nvPr>
        </p:nvSpPr>
        <p:spPr>
          <a:xfrm>
            <a:off x="609600" y="357631"/>
            <a:ext cx="10972800" cy="729600"/>
          </a:xfrm>
          <a:prstGeom prst="rect">
            <a:avLst/>
          </a:prstGeom>
        </p:spPr>
        <p:txBody>
          <a:bodyPr spcFirstLastPara="1" vert="horz" wrap="square" lIns="121900" tIns="60933" rIns="121900" bIns="60933" rtlCol="0" anchor="t" anchorCtr="0">
            <a:noAutofit/>
          </a:bodyPr>
          <a:lstStyle/>
          <a:p>
            <a:r>
              <a:rPr lang="en-US" sz="3200" b="1" dirty="0"/>
              <a:t>Linked data - Semantic Web (Web of data)</a:t>
            </a:r>
          </a:p>
        </p:txBody>
      </p:sp>
      <p:sp>
        <p:nvSpPr>
          <p:cNvPr id="2" name="Ellips 1">
            <a:extLst>
              <a:ext uri="{FF2B5EF4-FFF2-40B4-BE49-F238E27FC236}">
                <a16:creationId xmlns:a16="http://schemas.microsoft.com/office/drawing/2014/main" id="{36AEB291-1755-44BF-9424-7201ED5EA47E}"/>
              </a:ext>
            </a:extLst>
          </p:cNvPr>
          <p:cNvSpPr/>
          <p:nvPr/>
        </p:nvSpPr>
        <p:spPr>
          <a:xfrm>
            <a:off x="1921833" y="3666750"/>
            <a:ext cx="234778" cy="2312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9" name="Ellips 18">
            <a:extLst>
              <a:ext uri="{FF2B5EF4-FFF2-40B4-BE49-F238E27FC236}">
                <a16:creationId xmlns:a16="http://schemas.microsoft.com/office/drawing/2014/main" id="{08106314-9064-444D-8615-DB4669AAA1B8}"/>
              </a:ext>
            </a:extLst>
          </p:cNvPr>
          <p:cNvSpPr/>
          <p:nvPr/>
        </p:nvSpPr>
        <p:spPr>
          <a:xfrm>
            <a:off x="4130123" y="1660599"/>
            <a:ext cx="234778" cy="2312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cxnSp>
        <p:nvCxnSpPr>
          <p:cNvPr id="4" name="Rak pilkoppling 3">
            <a:extLst>
              <a:ext uri="{FF2B5EF4-FFF2-40B4-BE49-F238E27FC236}">
                <a16:creationId xmlns:a16="http://schemas.microsoft.com/office/drawing/2014/main" id="{BFD3A0A2-B54B-4F4A-A551-4BC5BBD3ED24}"/>
              </a:ext>
            </a:extLst>
          </p:cNvPr>
          <p:cNvCxnSpPr>
            <a:stCxn id="2" idx="7"/>
            <a:endCxn id="19" idx="3"/>
          </p:cNvCxnSpPr>
          <p:nvPr/>
        </p:nvCxnSpPr>
        <p:spPr>
          <a:xfrm flipV="1">
            <a:off x="2122229" y="1857971"/>
            <a:ext cx="2042276" cy="18426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Ellips 20">
            <a:extLst>
              <a:ext uri="{FF2B5EF4-FFF2-40B4-BE49-F238E27FC236}">
                <a16:creationId xmlns:a16="http://schemas.microsoft.com/office/drawing/2014/main" id="{1D60DD66-592B-4833-A132-5F7457343ACA}"/>
              </a:ext>
            </a:extLst>
          </p:cNvPr>
          <p:cNvSpPr/>
          <p:nvPr/>
        </p:nvSpPr>
        <p:spPr>
          <a:xfrm>
            <a:off x="3933694" y="5717062"/>
            <a:ext cx="234778" cy="2312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cxnSp>
        <p:nvCxnSpPr>
          <p:cNvPr id="6" name="Rak pilkoppling 5">
            <a:extLst>
              <a:ext uri="{FF2B5EF4-FFF2-40B4-BE49-F238E27FC236}">
                <a16:creationId xmlns:a16="http://schemas.microsoft.com/office/drawing/2014/main" id="{D6A4AEF2-E2DE-4AA8-9EBC-F312FBC630E7}"/>
              </a:ext>
            </a:extLst>
          </p:cNvPr>
          <p:cNvCxnSpPr>
            <a:stCxn id="2" idx="5"/>
            <a:endCxn id="21" idx="1"/>
          </p:cNvCxnSpPr>
          <p:nvPr/>
        </p:nvCxnSpPr>
        <p:spPr>
          <a:xfrm>
            <a:off x="2122229" y="3864122"/>
            <a:ext cx="1845847" cy="18868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Ellips 28">
            <a:extLst>
              <a:ext uri="{FF2B5EF4-FFF2-40B4-BE49-F238E27FC236}">
                <a16:creationId xmlns:a16="http://schemas.microsoft.com/office/drawing/2014/main" id="{A71397C5-86DB-49F1-BE65-6E7874286405}"/>
              </a:ext>
            </a:extLst>
          </p:cNvPr>
          <p:cNvSpPr/>
          <p:nvPr/>
        </p:nvSpPr>
        <p:spPr>
          <a:xfrm>
            <a:off x="4168472" y="1272727"/>
            <a:ext cx="164887" cy="1668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cxnSp>
        <p:nvCxnSpPr>
          <p:cNvPr id="13" name="Rak pilkoppling 12">
            <a:extLst>
              <a:ext uri="{FF2B5EF4-FFF2-40B4-BE49-F238E27FC236}">
                <a16:creationId xmlns:a16="http://schemas.microsoft.com/office/drawing/2014/main" id="{C96DD164-8026-422B-8322-CA9474262785}"/>
              </a:ext>
            </a:extLst>
          </p:cNvPr>
          <p:cNvCxnSpPr>
            <a:stCxn id="19" idx="0"/>
            <a:endCxn id="29" idx="4"/>
          </p:cNvCxnSpPr>
          <p:nvPr/>
        </p:nvCxnSpPr>
        <p:spPr>
          <a:xfrm flipV="1">
            <a:off x="4247512" y="1439537"/>
            <a:ext cx="3404" cy="2210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Ellips 31">
            <a:extLst>
              <a:ext uri="{FF2B5EF4-FFF2-40B4-BE49-F238E27FC236}">
                <a16:creationId xmlns:a16="http://schemas.microsoft.com/office/drawing/2014/main" id="{28B7771A-A7EC-41F3-BED5-39DD4ABF4330}"/>
              </a:ext>
            </a:extLst>
          </p:cNvPr>
          <p:cNvSpPr/>
          <p:nvPr/>
        </p:nvSpPr>
        <p:spPr>
          <a:xfrm>
            <a:off x="4414123" y="2126214"/>
            <a:ext cx="164887" cy="1668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cxnSp>
        <p:nvCxnSpPr>
          <p:cNvPr id="15" name="Rak pilkoppling 14">
            <a:extLst>
              <a:ext uri="{FF2B5EF4-FFF2-40B4-BE49-F238E27FC236}">
                <a16:creationId xmlns:a16="http://schemas.microsoft.com/office/drawing/2014/main" id="{5C493A43-C87F-4D4B-AF3C-3101C11BD4AC}"/>
              </a:ext>
            </a:extLst>
          </p:cNvPr>
          <p:cNvCxnSpPr>
            <a:stCxn id="19" idx="4"/>
            <a:endCxn id="32" idx="1"/>
          </p:cNvCxnSpPr>
          <p:nvPr/>
        </p:nvCxnSpPr>
        <p:spPr>
          <a:xfrm>
            <a:off x="4247512" y="1891835"/>
            <a:ext cx="190758" cy="2588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Rak pilkoppling 19">
            <a:extLst>
              <a:ext uri="{FF2B5EF4-FFF2-40B4-BE49-F238E27FC236}">
                <a16:creationId xmlns:a16="http://schemas.microsoft.com/office/drawing/2014/main" id="{ED2FC512-F77E-4F4B-BC50-0085D245B01D}"/>
              </a:ext>
            </a:extLst>
          </p:cNvPr>
          <p:cNvCxnSpPr>
            <a:cxnSpLocks/>
            <a:stCxn id="19" idx="6"/>
          </p:cNvCxnSpPr>
          <p:nvPr/>
        </p:nvCxnSpPr>
        <p:spPr>
          <a:xfrm>
            <a:off x="4364901" y="1776217"/>
            <a:ext cx="2876216" cy="400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Ellips 37">
            <a:extLst>
              <a:ext uri="{FF2B5EF4-FFF2-40B4-BE49-F238E27FC236}">
                <a16:creationId xmlns:a16="http://schemas.microsoft.com/office/drawing/2014/main" id="{3C9374DE-A123-46CF-8752-915D8289714B}"/>
              </a:ext>
            </a:extLst>
          </p:cNvPr>
          <p:cNvSpPr/>
          <p:nvPr/>
        </p:nvSpPr>
        <p:spPr>
          <a:xfrm>
            <a:off x="7182243" y="1691243"/>
            <a:ext cx="234778" cy="2312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39" name="Ellips 38">
            <a:extLst>
              <a:ext uri="{FF2B5EF4-FFF2-40B4-BE49-F238E27FC236}">
                <a16:creationId xmlns:a16="http://schemas.microsoft.com/office/drawing/2014/main" id="{3F20AB00-99CD-46E6-88F4-29F24B137186}"/>
              </a:ext>
            </a:extLst>
          </p:cNvPr>
          <p:cNvSpPr/>
          <p:nvPr/>
        </p:nvSpPr>
        <p:spPr>
          <a:xfrm>
            <a:off x="6976863" y="5750926"/>
            <a:ext cx="234778" cy="2312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cxnSp>
        <p:nvCxnSpPr>
          <p:cNvPr id="23" name="Rak pilkoppling 22">
            <a:extLst>
              <a:ext uri="{FF2B5EF4-FFF2-40B4-BE49-F238E27FC236}">
                <a16:creationId xmlns:a16="http://schemas.microsoft.com/office/drawing/2014/main" id="{368208FC-5DDD-4206-96DE-A43A01CB3509}"/>
              </a:ext>
            </a:extLst>
          </p:cNvPr>
          <p:cNvCxnSpPr>
            <a:stCxn id="21" idx="6"/>
            <a:endCxn id="39" idx="2"/>
          </p:cNvCxnSpPr>
          <p:nvPr/>
        </p:nvCxnSpPr>
        <p:spPr>
          <a:xfrm>
            <a:off x="4168472" y="5832680"/>
            <a:ext cx="2808391" cy="338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Ellips 46">
            <a:extLst>
              <a:ext uri="{FF2B5EF4-FFF2-40B4-BE49-F238E27FC236}">
                <a16:creationId xmlns:a16="http://schemas.microsoft.com/office/drawing/2014/main" id="{CD429C0F-EFB5-43AF-8175-E9FC2B8B4071}"/>
              </a:ext>
            </a:extLst>
          </p:cNvPr>
          <p:cNvSpPr/>
          <p:nvPr/>
        </p:nvSpPr>
        <p:spPr>
          <a:xfrm>
            <a:off x="1488667" y="3393706"/>
            <a:ext cx="164887" cy="1668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51" name="Ellips 50">
            <a:extLst>
              <a:ext uri="{FF2B5EF4-FFF2-40B4-BE49-F238E27FC236}">
                <a16:creationId xmlns:a16="http://schemas.microsoft.com/office/drawing/2014/main" id="{538E6158-A824-4656-B89C-61586E4A59EB}"/>
              </a:ext>
            </a:extLst>
          </p:cNvPr>
          <p:cNvSpPr/>
          <p:nvPr/>
        </p:nvSpPr>
        <p:spPr>
          <a:xfrm>
            <a:off x="1571110" y="4163788"/>
            <a:ext cx="164887" cy="1668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52" name="Ellips 51">
            <a:extLst>
              <a:ext uri="{FF2B5EF4-FFF2-40B4-BE49-F238E27FC236}">
                <a16:creationId xmlns:a16="http://schemas.microsoft.com/office/drawing/2014/main" id="{88B6F02F-53E3-48F3-8557-D78F3182DBA1}"/>
              </a:ext>
            </a:extLst>
          </p:cNvPr>
          <p:cNvSpPr/>
          <p:nvPr/>
        </p:nvSpPr>
        <p:spPr>
          <a:xfrm>
            <a:off x="1857144" y="3199596"/>
            <a:ext cx="164887" cy="1668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53" name="Ellips 52">
            <a:extLst>
              <a:ext uri="{FF2B5EF4-FFF2-40B4-BE49-F238E27FC236}">
                <a16:creationId xmlns:a16="http://schemas.microsoft.com/office/drawing/2014/main" id="{A7DFA592-CDB1-40A6-9BD2-F66938085C0E}"/>
              </a:ext>
            </a:extLst>
          </p:cNvPr>
          <p:cNvSpPr/>
          <p:nvPr/>
        </p:nvSpPr>
        <p:spPr>
          <a:xfrm>
            <a:off x="1886718" y="4399593"/>
            <a:ext cx="164887" cy="1668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cxnSp>
        <p:nvCxnSpPr>
          <p:cNvPr id="28" name="Rak pilkoppling 27">
            <a:extLst>
              <a:ext uri="{FF2B5EF4-FFF2-40B4-BE49-F238E27FC236}">
                <a16:creationId xmlns:a16="http://schemas.microsoft.com/office/drawing/2014/main" id="{1F03A865-E6D7-4608-B7A0-2038C2AB8BA8}"/>
              </a:ext>
            </a:extLst>
          </p:cNvPr>
          <p:cNvCxnSpPr>
            <a:stCxn id="2" idx="0"/>
            <a:endCxn id="52" idx="4"/>
          </p:cNvCxnSpPr>
          <p:nvPr/>
        </p:nvCxnSpPr>
        <p:spPr>
          <a:xfrm flipH="1" flipV="1">
            <a:off x="1939588" y="3366406"/>
            <a:ext cx="99634" cy="3003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Rak pilkoppling 32">
            <a:extLst>
              <a:ext uri="{FF2B5EF4-FFF2-40B4-BE49-F238E27FC236}">
                <a16:creationId xmlns:a16="http://schemas.microsoft.com/office/drawing/2014/main" id="{1118ADDD-D29B-4E29-8641-CF1E093D1693}"/>
              </a:ext>
            </a:extLst>
          </p:cNvPr>
          <p:cNvCxnSpPr>
            <a:stCxn id="2" idx="2"/>
            <a:endCxn id="47" idx="5"/>
          </p:cNvCxnSpPr>
          <p:nvPr/>
        </p:nvCxnSpPr>
        <p:spPr>
          <a:xfrm flipH="1" flipV="1">
            <a:off x="1629407" y="3536087"/>
            <a:ext cx="292426" cy="2462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Rak pilkoppling 36">
            <a:extLst>
              <a:ext uri="{FF2B5EF4-FFF2-40B4-BE49-F238E27FC236}">
                <a16:creationId xmlns:a16="http://schemas.microsoft.com/office/drawing/2014/main" id="{ACE129FF-CDE3-4884-A62E-B0155E167091}"/>
              </a:ext>
            </a:extLst>
          </p:cNvPr>
          <p:cNvCxnSpPr>
            <a:cxnSpLocks/>
            <a:stCxn id="2" idx="3"/>
            <a:endCxn id="51" idx="7"/>
          </p:cNvCxnSpPr>
          <p:nvPr/>
        </p:nvCxnSpPr>
        <p:spPr>
          <a:xfrm flipH="1">
            <a:off x="1711850" y="3864122"/>
            <a:ext cx="244365" cy="3240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Rak pilkoppling 53">
            <a:extLst>
              <a:ext uri="{FF2B5EF4-FFF2-40B4-BE49-F238E27FC236}">
                <a16:creationId xmlns:a16="http://schemas.microsoft.com/office/drawing/2014/main" id="{DF2D0AF7-FABB-48FB-A634-F9945848E75F}"/>
              </a:ext>
            </a:extLst>
          </p:cNvPr>
          <p:cNvCxnSpPr>
            <a:stCxn id="2" idx="4"/>
            <a:endCxn id="53" idx="0"/>
          </p:cNvCxnSpPr>
          <p:nvPr/>
        </p:nvCxnSpPr>
        <p:spPr>
          <a:xfrm flipH="1">
            <a:off x="1969162" y="3897986"/>
            <a:ext cx="70060" cy="5016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Ellips 55">
            <a:extLst>
              <a:ext uri="{FF2B5EF4-FFF2-40B4-BE49-F238E27FC236}">
                <a16:creationId xmlns:a16="http://schemas.microsoft.com/office/drawing/2014/main" id="{191FA059-BD35-413D-88D2-E781E0819251}"/>
              </a:ext>
            </a:extLst>
          </p:cNvPr>
          <p:cNvSpPr/>
          <p:nvPr/>
        </p:nvSpPr>
        <p:spPr>
          <a:xfrm>
            <a:off x="4204843" y="5314416"/>
            <a:ext cx="164887" cy="1668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57" name="Ellips 56">
            <a:extLst>
              <a:ext uri="{FF2B5EF4-FFF2-40B4-BE49-F238E27FC236}">
                <a16:creationId xmlns:a16="http://schemas.microsoft.com/office/drawing/2014/main" id="{1576E5CD-C495-42D8-8E5B-3585A5DFC2BE}"/>
              </a:ext>
            </a:extLst>
          </p:cNvPr>
          <p:cNvSpPr/>
          <p:nvPr/>
        </p:nvSpPr>
        <p:spPr>
          <a:xfrm>
            <a:off x="4287287" y="6142620"/>
            <a:ext cx="164887" cy="1668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58" name="Ellips 57">
            <a:extLst>
              <a:ext uri="{FF2B5EF4-FFF2-40B4-BE49-F238E27FC236}">
                <a16:creationId xmlns:a16="http://schemas.microsoft.com/office/drawing/2014/main" id="{568A53C0-0746-4EE3-AFAF-4E641192D246}"/>
              </a:ext>
            </a:extLst>
          </p:cNvPr>
          <p:cNvSpPr/>
          <p:nvPr/>
        </p:nvSpPr>
        <p:spPr>
          <a:xfrm>
            <a:off x="4934530" y="6142620"/>
            <a:ext cx="164887" cy="1668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59" name="Ellips 58">
            <a:extLst>
              <a:ext uri="{FF2B5EF4-FFF2-40B4-BE49-F238E27FC236}">
                <a16:creationId xmlns:a16="http://schemas.microsoft.com/office/drawing/2014/main" id="{6D0C7953-C529-4FB6-86F6-1DB94285B513}"/>
              </a:ext>
            </a:extLst>
          </p:cNvPr>
          <p:cNvSpPr/>
          <p:nvPr/>
        </p:nvSpPr>
        <p:spPr>
          <a:xfrm>
            <a:off x="4604574" y="6491683"/>
            <a:ext cx="164887" cy="1668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cxnSp>
        <p:nvCxnSpPr>
          <p:cNvPr id="60" name="Rak pilkoppling 59">
            <a:extLst>
              <a:ext uri="{FF2B5EF4-FFF2-40B4-BE49-F238E27FC236}">
                <a16:creationId xmlns:a16="http://schemas.microsoft.com/office/drawing/2014/main" id="{2666D20E-F36D-4D2D-9A98-587FFFE78B9B}"/>
              </a:ext>
            </a:extLst>
          </p:cNvPr>
          <p:cNvCxnSpPr>
            <a:cxnSpLocks/>
            <a:stCxn id="21" idx="0"/>
            <a:endCxn id="56" idx="3"/>
          </p:cNvCxnSpPr>
          <p:nvPr/>
        </p:nvCxnSpPr>
        <p:spPr>
          <a:xfrm flipV="1">
            <a:off x="4051083" y="5456797"/>
            <a:ext cx="177907" cy="2602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Rak pilkoppling 61">
            <a:extLst>
              <a:ext uri="{FF2B5EF4-FFF2-40B4-BE49-F238E27FC236}">
                <a16:creationId xmlns:a16="http://schemas.microsoft.com/office/drawing/2014/main" id="{B3605F02-FC76-4201-B5C0-77316A7D94A2}"/>
              </a:ext>
            </a:extLst>
          </p:cNvPr>
          <p:cNvCxnSpPr>
            <a:stCxn id="21" idx="4"/>
            <a:endCxn id="57" idx="1"/>
          </p:cNvCxnSpPr>
          <p:nvPr/>
        </p:nvCxnSpPr>
        <p:spPr>
          <a:xfrm>
            <a:off x="4051083" y="5948298"/>
            <a:ext cx="260351" cy="2187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1" name="Rak pilkoppling 320">
            <a:extLst>
              <a:ext uri="{FF2B5EF4-FFF2-40B4-BE49-F238E27FC236}">
                <a16:creationId xmlns:a16="http://schemas.microsoft.com/office/drawing/2014/main" id="{D53020D0-15F8-4E15-9A8D-5BD18085716D}"/>
              </a:ext>
            </a:extLst>
          </p:cNvPr>
          <p:cNvCxnSpPr>
            <a:stCxn id="57" idx="5"/>
            <a:endCxn id="59" idx="0"/>
          </p:cNvCxnSpPr>
          <p:nvPr/>
        </p:nvCxnSpPr>
        <p:spPr>
          <a:xfrm>
            <a:off x="4428027" y="6285001"/>
            <a:ext cx="258991" cy="2066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3" name="Rak pilkoppling 322">
            <a:extLst>
              <a:ext uri="{FF2B5EF4-FFF2-40B4-BE49-F238E27FC236}">
                <a16:creationId xmlns:a16="http://schemas.microsoft.com/office/drawing/2014/main" id="{14962BA1-1B83-4E3E-8396-69634F1CE594}"/>
              </a:ext>
            </a:extLst>
          </p:cNvPr>
          <p:cNvCxnSpPr>
            <a:stCxn id="57" idx="6"/>
            <a:endCxn id="58" idx="2"/>
          </p:cNvCxnSpPr>
          <p:nvPr/>
        </p:nvCxnSpPr>
        <p:spPr>
          <a:xfrm>
            <a:off x="4452174" y="6226025"/>
            <a:ext cx="4823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Ellips 68">
            <a:extLst>
              <a:ext uri="{FF2B5EF4-FFF2-40B4-BE49-F238E27FC236}">
                <a16:creationId xmlns:a16="http://schemas.microsoft.com/office/drawing/2014/main" id="{5DFF336F-B347-43AB-BAF7-3AECC4E977BF}"/>
              </a:ext>
            </a:extLst>
          </p:cNvPr>
          <p:cNvSpPr/>
          <p:nvPr/>
        </p:nvSpPr>
        <p:spPr>
          <a:xfrm>
            <a:off x="7601718" y="6000239"/>
            <a:ext cx="164887" cy="1668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70" name="Ellips 69">
            <a:extLst>
              <a:ext uri="{FF2B5EF4-FFF2-40B4-BE49-F238E27FC236}">
                <a16:creationId xmlns:a16="http://schemas.microsoft.com/office/drawing/2014/main" id="{BA2DAF78-CA71-41A5-98C6-EB772446E690}"/>
              </a:ext>
            </a:extLst>
          </p:cNvPr>
          <p:cNvSpPr/>
          <p:nvPr/>
        </p:nvSpPr>
        <p:spPr>
          <a:xfrm>
            <a:off x="8248961" y="6000239"/>
            <a:ext cx="164887" cy="1668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71" name="Ellips 70">
            <a:extLst>
              <a:ext uri="{FF2B5EF4-FFF2-40B4-BE49-F238E27FC236}">
                <a16:creationId xmlns:a16="http://schemas.microsoft.com/office/drawing/2014/main" id="{6027E829-D282-44D0-8824-44DFC0401A7E}"/>
              </a:ext>
            </a:extLst>
          </p:cNvPr>
          <p:cNvSpPr/>
          <p:nvPr/>
        </p:nvSpPr>
        <p:spPr>
          <a:xfrm>
            <a:off x="7919005" y="6349302"/>
            <a:ext cx="164887" cy="1668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cxnSp>
        <p:nvCxnSpPr>
          <p:cNvPr id="72" name="Rak pilkoppling 71">
            <a:extLst>
              <a:ext uri="{FF2B5EF4-FFF2-40B4-BE49-F238E27FC236}">
                <a16:creationId xmlns:a16="http://schemas.microsoft.com/office/drawing/2014/main" id="{B775AB7B-679D-4AE8-AEF1-AAF2522BA763}"/>
              </a:ext>
            </a:extLst>
          </p:cNvPr>
          <p:cNvCxnSpPr>
            <a:stCxn id="69" idx="5"/>
            <a:endCxn id="71" idx="0"/>
          </p:cNvCxnSpPr>
          <p:nvPr/>
        </p:nvCxnSpPr>
        <p:spPr>
          <a:xfrm>
            <a:off x="7742458" y="6142620"/>
            <a:ext cx="258991" cy="2066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Rak pilkoppling 72">
            <a:extLst>
              <a:ext uri="{FF2B5EF4-FFF2-40B4-BE49-F238E27FC236}">
                <a16:creationId xmlns:a16="http://schemas.microsoft.com/office/drawing/2014/main" id="{41DEDD62-F215-4BFA-BA2D-7D49D9D54E4A}"/>
              </a:ext>
            </a:extLst>
          </p:cNvPr>
          <p:cNvCxnSpPr>
            <a:stCxn id="69" idx="6"/>
            <a:endCxn id="70" idx="2"/>
          </p:cNvCxnSpPr>
          <p:nvPr/>
        </p:nvCxnSpPr>
        <p:spPr>
          <a:xfrm>
            <a:off x="7766605" y="6083644"/>
            <a:ext cx="4823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5" name="Rak pilkoppling 324">
            <a:extLst>
              <a:ext uri="{FF2B5EF4-FFF2-40B4-BE49-F238E27FC236}">
                <a16:creationId xmlns:a16="http://schemas.microsoft.com/office/drawing/2014/main" id="{8D3F675B-3E00-4C76-8F66-B9E845803062}"/>
              </a:ext>
            </a:extLst>
          </p:cNvPr>
          <p:cNvCxnSpPr>
            <a:stCxn id="39" idx="6"/>
            <a:endCxn id="69" idx="1"/>
          </p:cNvCxnSpPr>
          <p:nvPr/>
        </p:nvCxnSpPr>
        <p:spPr>
          <a:xfrm>
            <a:off x="7211641" y="5866544"/>
            <a:ext cx="414224" cy="1581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Ellips 75">
            <a:extLst>
              <a:ext uri="{FF2B5EF4-FFF2-40B4-BE49-F238E27FC236}">
                <a16:creationId xmlns:a16="http://schemas.microsoft.com/office/drawing/2014/main" id="{41C9541F-7143-4430-8D5A-AD1B1CBBACCD}"/>
              </a:ext>
            </a:extLst>
          </p:cNvPr>
          <p:cNvSpPr/>
          <p:nvPr/>
        </p:nvSpPr>
        <p:spPr>
          <a:xfrm>
            <a:off x="7354205" y="5080850"/>
            <a:ext cx="164887" cy="1668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77" name="Ellips 76">
            <a:extLst>
              <a:ext uri="{FF2B5EF4-FFF2-40B4-BE49-F238E27FC236}">
                <a16:creationId xmlns:a16="http://schemas.microsoft.com/office/drawing/2014/main" id="{498513D8-5044-4318-A937-38B03EBBD7E3}"/>
              </a:ext>
            </a:extLst>
          </p:cNvPr>
          <p:cNvSpPr/>
          <p:nvPr/>
        </p:nvSpPr>
        <p:spPr>
          <a:xfrm>
            <a:off x="7660014" y="4679233"/>
            <a:ext cx="164887" cy="1668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78" name="Ellips 77">
            <a:extLst>
              <a:ext uri="{FF2B5EF4-FFF2-40B4-BE49-F238E27FC236}">
                <a16:creationId xmlns:a16="http://schemas.microsoft.com/office/drawing/2014/main" id="{03763AC3-C7CB-4F1F-A804-335EFD765305}"/>
              </a:ext>
            </a:extLst>
          </p:cNvPr>
          <p:cNvSpPr/>
          <p:nvPr/>
        </p:nvSpPr>
        <p:spPr>
          <a:xfrm>
            <a:off x="7925339" y="5247660"/>
            <a:ext cx="164887" cy="1668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cxnSp>
        <p:nvCxnSpPr>
          <p:cNvPr id="79" name="Rak pilkoppling 78">
            <a:extLst>
              <a:ext uri="{FF2B5EF4-FFF2-40B4-BE49-F238E27FC236}">
                <a16:creationId xmlns:a16="http://schemas.microsoft.com/office/drawing/2014/main" id="{653A9414-61C8-47EF-90BB-C631FBB529AF}"/>
              </a:ext>
            </a:extLst>
          </p:cNvPr>
          <p:cNvCxnSpPr>
            <a:cxnSpLocks/>
            <a:stCxn id="76" idx="5"/>
            <a:endCxn id="78" idx="2"/>
          </p:cNvCxnSpPr>
          <p:nvPr/>
        </p:nvCxnSpPr>
        <p:spPr>
          <a:xfrm>
            <a:off x="7494945" y="5223231"/>
            <a:ext cx="430394" cy="1078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Rak pilkoppling 79">
            <a:extLst>
              <a:ext uri="{FF2B5EF4-FFF2-40B4-BE49-F238E27FC236}">
                <a16:creationId xmlns:a16="http://schemas.microsoft.com/office/drawing/2014/main" id="{50EE2CA0-840B-48F9-8ED6-F76D91E91F3B}"/>
              </a:ext>
            </a:extLst>
          </p:cNvPr>
          <p:cNvCxnSpPr>
            <a:cxnSpLocks/>
            <a:stCxn id="76" idx="7"/>
            <a:endCxn id="77" idx="3"/>
          </p:cNvCxnSpPr>
          <p:nvPr/>
        </p:nvCxnSpPr>
        <p:spPr>
          <a:xfrm flipV="1">
            <a:off x="7494945" y="4821614"/>
            <a:ext cx="189216" cy="2836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0" name="Rak pilkoppling 329">
            <a:extLst>
              <a:ext uri="{FF2B5EF4-FFF2-40B4-BE49-F238E27FC236}">
                <a16:creationId xmlns:a16="http://schemas.microsoft.com/office/drawing/2014/main" id="{0DC8EE3D-74A0-4436-A091-5F01502E1191}"/>
              </a:ext>
            </a:extLst>
          </p:cNvPr>
          <p:cNvCxnSpPr>
            <a:cxnSpLocks/>
            <a:stCxn id="39" idx="0"/>
            <a:endCxn id="76" idx="4"/>
          </p:cNvCxnSpPr>
          <p:nvPr/>
        </p:nvCxnSpPr>
        <p:spPr>
          <a:xfrm flipV="1">
            <a:off x="7094252" y="5247660"/>
            <a:ext cx="342397" cy="5032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Ellips 89">
            <a:extLst>
              <a:ext uri="{FF2B5EF4-FFF2-40B4-BE49-F238E27FC236}">
                <a16:creationId xmlns:a16="http://schemas.microsoft.com/office/drawing/2014/main" id="{50FAF01E-F6E5-431D-8809-A0121F0338AD}"/>
              </a:ext>
            </a:extLst>
          </p:cNvPr>
          <p:cNvSpPr/>
          <p:nvPr/>
        </p:nvSpPr>
        <p:spPr>
          <a:xfrm>
            <a:off x="7778034" y="1560634"/>
            <a:ext cx="164887" cy="1668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91" name="Ellips 90">
            <a:extLst>
              <a:ext uri="{FF2B5EF4-FFF2-40B4-BE49-F238E27FC236}">
                <a16:creationId xmlns:a16="http://schemas.microsoft.com/office/drawing/2014/main" id="{0F3F2916-5533-4BFE-8843-B0CD5514EE59}"/>
              </a:ext>
            </a:extLst>
          </p:cNvPr>
          <p:cNvSpPr/>
          <p:nvPr/>
        </p:nvSpPr>
        <p:spPr>
          <a:xfrm>
            <a:off x="8083843" y="1159017"/>
            <a:ext cx="164887" cy="1668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92" name="Ellips 91">
            <a:extLst>
              <a:ext uri="{FF2B5EF4-FFF2-40B4-BE49-F238E27FC236}">
                <a16:creationId xmlns:a16="http://schemas.microsoft.com/office/drawing/2014/main" id="{43C9C1F8-ADDF-4090-A180-4DBAFF79FEA7}"/>
              </a:ext>
            </a:extLst>
          </p:cNvPr>
          <p:cNvSpPr/>
          <p:nvPr/>
        </p:nvSpPr>
        <p:spPr>
          <a:xfrm>
            <a:off x="8349168" y="1727444"/>
            <a:ext cx="164887" cy="1668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cxnSp>
        <p:nvCxnSpPr>
          <p:cNvPr id="93" name="Rak pilkoppling 92">
            <a:extLst>
              <a:ext uri="{FF2B5EF4-FFF2-40B4-BE49-F238E27FC236}">
                <a16:creationId xmlns:a16="http://schemas.microsoft.com/office/drawing/2014/main" id="{636AC446-3250-4C43-8962-4CE8B805C57B}"/>
              </a:ext>
            </a:extLst>
          </p:cNvPr>
          <p:cNvCxnSpPr>
            <a:cxnSpLocks/>
            <a:stCxn id="90" idx="5"/>
            <a:endCxn id="92" idx="2"/>
          </p:cNvCxnSpPr>
          <p:nvPr/>
        </p:nvCxnSpPr>
        <p:spPr>
          <a:xfrm>
            <a:off x="7918774" y="1703015"/>
            <a:ext cx="430394" cy="1078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Rak pilkoppling 93">
            <a:extLst>
              <a:ext uri="{FF2B5EF4-FFF2-40B4-BE49-F238E27FC236}">
                <a16:creationId xmlns:a16="http://schemas.microsoft.com/office/drawing/2014/main" id="{012FB766-129B-44B0-BE64-C44260C1FD68}"/>
              </a:ext>
            </a:extLst>
          </p:cNvPr>
          <p:cNvCxnSpPr>
            <a:cxnSpLocks/>
            <a:stCxn id="90" idx="7"/>
            <a:endCxn id="91" idx="3"/>
          </p:cNvCxnSpPr>
          <p:nvPr/>
        </p:nvCxnSpPr>
        <p:spPr>
          <a:xfrm flipV="1">
            <a:off x="7918774" y="1301398"/>
            <a:ext cx="189216" cy="2836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7" name="Rak pilkoppling 336">
            <a:extLst>
              <a:ext uri="{FF2B5EF4-FFF2-40B4-BE49-F238E27FC236}">
                <a16:creationId xmlns:a16="http://schemas.microsoft.com/office/drawing/2014/main" id="{6A184A51-67FC-4554-9099-0BAEC4BA413C}"/>
              </a:ext>
            </a:extLst>
          </p:cNvPr>
          <p:cNvCxnSpPr>
            <a:stCxn id="38" idx="6"/>
            <a:endCxn id="90" idx="2"/>
          </p:cNvCxnSpPr>
          <p:nvPr/>
        </p:nvCxnSpPr>
        <p:spPr>
          <a:xfrm flipV="1">
            <a:off x="7417021" y="1644039"/>
            <a:ext cx="361013" cy="1628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Bildobjekt 4">
            <a:extLst>
              <a:ext uri="{FF2B5EF4-FFF2-40B4-BE49-F238E27FC236}">
                <a16:creationId xmlns:a16="http://schemas.microsoft.com/office/drawing/2014/main" id="{86DA08FF-FEA2-4296-A418-411747FF68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0587" y="2389647"/>
            <a:ext cx="5391150" cy="2638425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00148" y="6263010"/>
            <a:ext cx="640712" cy="458465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40325" y="6233888"/>
            <a:ext cx="513475" cy="506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7763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6"/>
          <p:cNvSpPr txBox="1">
            <a:spLocks noGrp="1"/>
          </p:cNvSpPr>
          <p:nvPr>
            <p:ph type="title"/>
          </p:nvPr>
        </p:nvSpPr>
        <p:spPr>
          <a:xfrm>
            <a:off x="609600" y="357631"/>
            <a:ext cx="10972800" cy="729600"/>
          </a:xfrm>
          <a:prstGeom prst="rect">
            <a:avLst/>
          </a:prstGeom>
        </p:spPr>
        <p:txBody>
          <a:bodyPr spcFirstLastPara="1" vert="horz" wrap="square" lIns="121900" tIns="60933" rIns="121900" bIns="60933" rtlCol="0" anchor="t" anchorCtr="0">
            <a:noAutofit/>
          </a:bodyPr>
          <a:lstStyle/>
          <a:p>
            <a:r>
              <a:rPr lang="en-US" sz="3200" b="1"/>
              <a:t>Basic concepts</a:t>
            </a:r>
            <a:endParaRPr sz="3200" b="1"/>
          </a:p>
        </p:txBody>
      </p:sp>
      <p:sp>
        <p:nvSpPr>
          <p:cNvPr id="336" name="Google Shape;336;p46"/>
          <p:cNvSpPr txBox="1"/>
          <p:nvPr/>
        </p:nvSpPr>
        <p:spPr>
          <a:xfrm>
            <a:off x="1519600" y="848000"/>
            <a:ext cx="9870000" cy="60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lnSpc>
                <a:spcPct val="115000"/>
              </a:lnSpc>
              <a:spcBef>
                <a:spcPts val="800"/>
              </a:spcBef>
            </a:pPr>
            <a:r>
              <a:rPr lang="en-US" sz="2400" b="1"/>
              <a:t>RDF</a:t>
            </a:r>
            <a:r>
              <a:rPr lang="en-US" sz="2400"/>
              <a:t> </a:t>
            </a:r>
            <a:br>
              <a:rPr lang="en-US" sz="2400"/>
            </a:br>
            <a:r>
              <a:rPr lang="en-US" sz="2400"/>
              <a:t>Resource Description Framework</a:t>
            </a:r>
            <a:endParaRPr sz="2400"/>
          </a:p>
          <a:p>
            <a:pPr>
              <a:lnSpc>
                <a:spcPct val="115000"/>
              </a:lnSpc>
              <a:spcBef>
                <a:spcPts val="800"/>
              </a:spcBef>
            </a:pPr>
            <a:r>
              <a:rPr lang="en-US" sz="2400" b="1"/>
              <a:t/>
            </a:r>
            <a:br>
              <a:rPr lang="en-US" sz="2400" b="1"/>
            </a:br>
            <a:r>
              <a:rPr lang="en-US" sz="2400" b="1"/>
              <a:t>RDFS</a:t>
            </a:r>
            <a:r>
              <a:rPr lang="en-US" sz="2400"/>
              <a:t> – One level up</a:t>
            </a:r>
            <a:endParaRPr sz="2400"/>
          </a:p>
          <a:p>
            <a:pPr>
              <a:lnSpc>
                <a:spcPct val="115000"/>
              </a:lnSpc>
              <a:spcBef>
                <a:spcPts val="667"/>
              </a:spcBef>
            </a:pPr>
            <a:r>
              <a:rPr lang="en-US" sz="2400"/>
              <a:t>Resource Description Framework Schema</a:t>
            </a:r>
            <a:endParaRPr sz="2400"/>
          </a:p>
          <a:p>
            <a:pPr>
              <a:lnSpc>
                <a:spcPct val="115000"/>
              </a:lnSpc>
              <a:spcBef>
                <a:spcPts val="800"/>
              </a:spcBef>
            </a:pPr>
            <a:r>
              <a:rPr lang="en-US" sz="2400" b="1"/>
              <a:t/>
            </a:r>
            <a:br>
              <a:rPr lang="en-US" sz="2400" b="1"/>
            </a:br>
            <a:r>
              <a:rPr lang="en-US" sz="2400" b="1"/>
              <a:t>SPARQL</a:t>
            </a:r>
            <a:r>
              <a:rPr lang="en-US" sz="2400"/>
              <a:t> </a:t>
            </a:r>
            <a:endParaRPr sz="2400"/>
          </a:p>
          <a:p>
            <a:pPr>
              <a:lnSpc>
                <a:spcPct val="115000"/>
              </a:lnSpc>
              <a:spcBef>
                <a:spcPts val="667"/>
              </a:spcBef>
            </a:pPr>
            <a:r>
              <a:rPr lang="en-US" sz="2400"/>
              <a:t>SPARQL Protocol and RDF Query Language</a:t>
            </a:r>
            <a:endParaRPr sz="2400"/>
          </a:p>
          <a:p>
            <a:pPr>
              <a:lnSpc>
                <a:spcPct val="115000"/>
              </a:lnSpc>
              <a:spcBef>
                <a:spcPts val="667"/>
              </a:spcBef>
            </a:pPr>
            <a:r>
              <a:rPr lang="en-US" sz="2400"/>
              <a:t>GeoSparQL</a:t>
            </a:r>
            <a:br>
              <a:rPr lang="en-US" sz="2400"/>
            </a:br>
            <a:endParaRPr sz="2400"/>
          </a:p>
          <a:p>
            <a:pPr>
              <a:lnSpc>
                <a:spcPct val="115000"/>
              </a:lnSpc>
              <a:spcBef>
                <a:spcPts val="800"/>
              </a:spcBef>
            </a:pPr>
            <a:r>
              <a:rPr lang="en-US" sz="2400" b="1"/>
              <a:t>Ontologies</a:t>
            </a:r>
            <a:br>
              <a:rPr lang="en-US" sz="2400" b="1"/>
            </a:br>
            <a:r>
              <a:rPr lang="en-US" sz="2400"/>
              <a:t>OWL == Web Ontology Language</a:t>
            </a:r>
            <a:endParaRPr sz="240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00148" y="6263010"/>
            <a:ext cx="640712" cy="45846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40325" y="6233888"/>
            <a:ext cx="513475" cy="506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9577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7"/>
          <p:cNvSpPr txBox="1">
            <a:spLocks noGrp="1"/>
          </p:cNvSpPr>
          <p:nvPr>
            <p:ph type="title"/>
          </p:nvPr>
        </p:nvSpPr>
        <p:spPr>
          <a:xfrm>
            <a:off x="609600" y="357631"/>
            <a:ext cx="10972800" cy="729600"/>
          </a:xfrm>
          <a:prstGeom prst="rect">
            <a:avLst/>
          </a:prstGeom>
        </p:spPr>
        <p:txBody>
          <a:bodyPr spcFirstLastPara="1" vert="horz" wrap="square" lIns="121900" tIns="60933" rIns="121900" bIns="60933" rtlCol="0" anchor="t" anchorCtr="0">
            <a:noAutofit/>
          </a:bodyPr>
          <a:lstStyle/>
          <a:p>
            <a:r>
              <a:rPr lang="en-US" sz="3200" b="1" dirty="0"/>
              <a:t>Technology Stack – Web technology</a:t>
            </a:r>
            <a:endParaRPr sz="3200" b="1" dirty="0"/>
          </a:p>
        </p:txBody>
      </p:sp>
      <p:pic>
        <p:nvPicPr>
          <p:cNvPr id="343" name="Google Shape;343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3867" y="1087234"/>
            <a:ext cx="8408867" cy="5609833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00148" y="6263010"/>
            <a:ext cx="640712" cy="45846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40325" y="6233888"/>
            <a:ext cx="513475" cy="506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1040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48"/>
          <p:cNvSpPr txBox="1">
            <a:spLocks noGrp="1"/>
          </p:cNvSpPr>
          <p:nvPr>
            <p:ph type="title"/>
          </p:nvPr>
        </p:nvSpPr>
        <p:spPr>
          <a:xfrm>
            <a:off x="609600" y="357631"/>
            <a:ext cx="10972800" cy="729600"/>
          </a:xfrm>
          <a:prstGeom prst="rect">
            <a:avLst/>
          </a:prstGeom>
        </p:spPr>
        <p:txBody>
          <a:bodyPr spcFirstLastPara="1" vert="horz" wrap="square" lIns="121900" tIns="60933" rIns="121900" bIns="60933" rtlCol="0" anchor="t" anchorCtr="0">
            <a:noAutofit/>
          </a:bodyPr>
          <a:lstStyle/>
          <a:p>
            <a:r>
              <a:rPr lang="en-US" sz="3200" b="1"/>
              <a:t>Basic Concepts</a:t>
            </a:r>
            <a:endParaRPr sz="3200" b="1"/>
          </a:p>
        </p:txBody>
      </p:sp>
      <p:pic>
        <p:nvPicPr>
          <p:cNvPr id="350" name="Google Shape;350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1273" y="1550182"/>
            <a:ext cx="6677033" cy="3403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61200" y="4646860"/>
            <a:ext cx="4473800" cy="2081319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Bildobjekt 2">
            <a:extLst>
              <a:ext uri="{FF2B5EF4-FFF2-40B4-BE49-F238E27FC236}">
                <a16:creationId xmlns:a16="http://schemas.microsoft.com/office/drawing/2014/main" id="{9A708778-8C63-4ED4-AD89-F39E450322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17578" y="273779"/>
            <a:ext cx="2095500" cy="2266950"/>
          </a:xfrm>
          <a:prstGeom prst="rect">
            <a:avLst/>
          </a:prstGeom>
        </p:spPr>
      </p:pic>
      <p:sp>
        <p:nvSpPr>
          <p:cNvPr id="7" name="Google Shape;387;p53">
            <a:extLst>
              <a:ext uri="{FF2B5EF4-FFF2-40B4-BE49-F238E27FC236}">
                <a16:creationId xmlns:a16="http://schemas.microsoft.com/office/drawing/2014/main" id="{534F4C06-3E6F-4B3B-B100-390CC2DD6C70}"/>
              </a:ext>
            </a:extLst>
          </p:cNvPr>
          <p:cNvSpPr txBox="1"/>
          <p:nvPr/>
        </p:nvSpPr>
        <p:spPr>
          <a:xfrm>
            <a:off x="609599" y="998367"/>
            <a:ext cx="7494165" cy="4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sz="3200" b="1" dirty="0">
                <a:latin typeface="Calibri"/>
                <a:ea typeface="Calibri"/>
                <a:cs typeface="Calibri"/>
                <a:sym typeface="Calibri"/>
              </a:rPr>
              <a:t>RDF – Resource Description Framework</a:t>
            </a:r>
            <a:endParaRPr sz="3200" b="1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00148" y="6263010"/>
            <a:ext cx="640712" cy="45846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40325" y="6233888"/>
            <a:ext cx="513475" cy="506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8744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49"/>
          <p:cNvSpPr txBox="1">
            <a:spLocks noGrp="1"/>
          </p:cNvSpPr>
          <p:nvPr>
            <p:ph type="title"/>
          </p:nvPr>
        </p:nvSpPr>
        <p:spPr>
          <a:xfrm>
            <a:off x="609600" y="357631"/>
            <a:ext cx="10972800" cy="729600"/>
          </a:xfrm>
          <a:prstGeom prst="rect">
            <a:avLst/>
          </a:prstGeom>
        </p:spPr>
        <p:txBody>
          <a:bodyPr spcFirstLastPara="1" vert="horz" wrap="square" lIns="121900" tIns="60933" rIns="121900" bIns="60933" rtlCol="0" anchor="t" anchorCtr="0">
            <a:noAutofit/>
          </a:bodyPr>
          <a:lstStyle/>
          <a:p>
            <a:r>
              <a:rPr lang="en-US" sz="3200" b="1"/>
              <a:t>Basic Concepts</a:t>
            </a:r>
            <a:endParaRPr sz="3200" b="1"/>
          </a:p>
        </p:txBody>
      </p:sp>
      <p:pic>
        <p:nvPicPr>
          <p:cNvPr id="358" name="Google Shape;358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8334" y="1290434"/>
            <a:ext cx="9949801" cy="5153853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00148" y="6263010"/>
            <a:ext cx="640712" cy="45846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40325" y="6233888"/>
            <a:ext cx="513475" cy="506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0066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53"/>
          <p:cNvSpPr txBox="1">
            <a:spLocks noGrp="1"/>
          </p:cNvSpPr>
          <p:nvPr>
            <p:ph type="title"/>
          </p:nvPr>
        </p:nvSpPr>
        <p:spPr>
          <a:xfrm>
            <a:off x="609600" y="357631"/>
            <a:ext cx="10972800" cy="729600"/>
          </a:xfrm>
          <a:prstGeom prst="rect">
            <a:avLst/>
          </a:prstGeom>
        </p:spPr>
        <p:txBody>
          <a:bodyPr spcFirstLastPara="1" vert="horz" wrap="square" lIns="121900" tIns="60933" rIns="121900" bIns="60933" rtlCol="0" anchor="t" anchorCtr="0">
            <a:noAutofit/>
          </a:bodyPr>
          <a:lstStyle/>
          <a:p>
            <a:r>
              <a:rPr lang="en-US" sz="3200" b="1"/>
              <a:t>Basic Concepts</a:t>
            </a:r>
            <a:endParaRPr sz="3200" b="1"/>
          </a:p>
        </p:txBody>
      </p:sp>
      <p:sp>
        <p:nvSpPr>
          <p:cNvPr id="387" name="Google Shape;387;p53"/>
          <p:cNvSpPr txBox="1"/>
          <p:nvPr/>
        </p:nvSpPr>
        <p:spPr>
          <a:xfrm>
            <a:off x="683833" y="1216967"/>
            <a:ext cx="4821228" cy="4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sz="3200" b="1" dirty="0">
                <a:latin typeface="Calibri"/>
                <a:ea typeface="Calibri"/>
                <a:cs typeface="Calibri"/>
                <a:sym typeface="Calibri"/>
              </a:rPr>
              <a:t>RDFS – RDF Schema</a:t>
            </a:r>
            <a:endParaRPr sz="3200" b="1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8" name="Google Shape;388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4701" y="1783901"/>
            <a:ext cx="10280215" cy="4797433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p53"/>
          <p:cNvSpPr/>
          <p:nvPr/>
        </p:nvSpPr>
        <p:spPr>
          <a:xfrm>
            <a:off x="4112600" y="5376467"/>
            <a:ext cx="636400" cy="636400"/>
          </a:xfrm>
          <a:prstGeom prst="ellipse">
            <a:avLst/>
          </a:prstGeom>
          <a:solidFill>
            <a:srgbClr val="A61C00"/>
          </a:solidFill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90" name="Google Shape;390;p53"/>
          <p:cNvSpPr/>
          <p:nvPr/>
        </p:nvSpPr>
        <p:spPr>
          <a:xfrm>
            <a:off x="7089933" y="5376467"/>
            <a:ext cx="636400" cy="636400"/>
          </a:xfrm>
          <a:prstGeom prst="ellipse">
            <a:avLst/>
          </a:prstGeom>
          <a:solidFill>
            <a:srgbClr val="A61C00"/>
          </a:solidFill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00148" y="6263010"/>
            <a:ext cx="640712" cy="45846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40325" y="6233888"/>
            <a:ext cx="513475" cy="506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890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53"/>
          <p:cNvSpPr txBox="1">
            <a:spLocks noGrp="1"/>
          </p:cNvSpPr>
          <p:nvPr>
            <p:ph type="title"/>
          </p:nvPr>
        </p:nvSpPr>
        <p:spPr>
          <a:xfrm>
            <a:off x="609600" y="357631"/>
            <a:ext cx="10972800" cy="729600"/>
          </a:xfrm>
          <a:prstGeom prst="rect">
            <a:avLst/>
          </a:prstGeom>
        </p:spPr>
        <p:txBody>
          <a:bodyPr spcFirstLastPara="1" vert="horz" wrap="square" lIns="121900" tIns="60933" rIns="121900" bIns="60933" rtlCol="0" anchor="t" anchorCtr="0">
            <a:noAutofit/>
          </a:bodyPr>
          <a:lstStyle/>
          <a:p>
            <a:r>
              <a:rPr lang="en-US" sz="3200" b="1"/>
              <a:t>Basic Concepts</a:t>
            </a:r>
            <a:endParaRPr sz="3200" b="1"/>
          </a:p>
        </p:txBody>
      </p:sp>
      <p:sp>
        <p:nvSpPr>
          <p:cNvPr id="387" name="Google Shape;387;p53"/>
          <p:cNvSpPr txBox="1"/>
          <p:nvPr/>
        </p:nvSpPr>
        <p:spPr>
          <a:xfrm>
            <a:off x="683833" y="1216967"/>
            <a:ext cx="7783892" cy="4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sz="3200" b="1" dirty="0">
                <a:latin typeface="Calibri"/>
                <a:ea typeface="Calibri"/>
                <a:cs typeface="Calibri"/>
                <a:sym typeface="Calibri"/>
              </a:rPr>
              <a:t>SPARQL – Querying the semantic web</a:t>
            </a:r>
            <a:endParaRPr sz="32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textruta 4">
            <a:extLst>
              <a:ext uri="{FF2B5EF4-FFF2-40B4-BE49-F238E27FC236}">
                <a16:creationId xmlns:a16="http://schemas.microsoft.com/office/drawing/2014/main" id="{FF6C6107-93C1-4BD4-9CF2-38478BE1AC51}"/>
              </a:ext>
            </a:extLst>
          </p:cNvPr>
          <p:cNvSpPr txBox="1"/>
          <p:nvPr/>
        </p:nvSpPr>
        <p:spPr>
          <a:xfrm>
            <a:off x="847725" y="2409825"/>
            <a:ext cx="545854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400" dirty="0">
                <a:latin typeface="Arial" panose="020B0604020202020204" pitchFamily="34" charset="0"/>
                <a:cs typeface="Arial" panose="020B0604020202020204" pitchFamily="34" charset="0"/>
              </a:rPr>
              <a:t>SELECT ?</a:t>
            </a:r>
            <a:r>
              <a:rPr lang="sv-SE" sz="2400" dirty="0" err="1">
                <a:latin typeface="Arial" panose="020B0604020202020204" pitchFamily="34" charset="0"/>
                <a:cs typeface="Arial" panose="020B0604020202020204" pitchFamily="34" charset="0"/>
              </a:rPr>
              <a:t>wall</a:t>
            </a:r>
            <a:r>
              <a:rPr lang="sv-SE" sz="2400" dirty="0">
                <a:latin typeface="Arial" panose="020B0604020202020204" pitchFamily="34" charset="0"/>
                <a:cs typeface="Arial" panose="020B0604020202020204" pitchFamily="34" charset="0"/>
              </a:rPr>
              <a:t> ? </a:t>
            </a:r>
            <a:r>
              <a:rPr lang="sv-SE" sz="2400" dirty="0" err="1">
                <a:latin typeface="Arial" panose="020B0604020202020204" pitchFamily="34" charset="0"/>
                <a:cs typeface="Arial" panose="020B0604020202020204" pitchFamily="34" charset="0"/>
              </a:rPr>
              <a:t>Window</a:t>
            </a:r>
            <a:endParaRPr lang="sv-SE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sv-SE" sz="2400" dirty="0">
                <a:latin typeface="Arial" panose="020B0604020202020204" pitchFamily="34" charset="0"/>
                <a:cs typeface="Arial" panose="020B0604020202020204" pitchFamily="34" charset="0"/>
              </a:rPr>
              <a:t>WHERE {</a:t>
            </a:r>
          </a:p>
          <a:p>
            <a:r>
              <a:rPr lang="sv-SE" sz="2400" dirty="0">
                <a:latin typeface="Arial" panose="020B0604020202020204" pitchFamily="34" charset="0"/>
                <a:cs typeface="Arial" panose="020B0604020202020204" pitchFamily="34" charset="0"/>
              </a:rPr>
              <a:t>	?</a:t>
            </a:r>
            <a:r>
              <a:rPr lang="sv-SE" sz="2400" dirty="0" err="1">
                <a:latin typeface="Arial" panose="020B0604020202020204" pitchFamily="34" charset="0"/>
                <a:cs typeface="Arial" panose="020B0604020202020204" pitchFamily="34" charset="0"/>
              </a:rPr>
              <a:t>wall</a:t>
            </a:r>
            <a:r>
              <a:rPr lang="sv-SE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v-SE" sz="2400" dirty="0" err="1">
                <a:latin typeface="Arial" panose="020B0604020202020204" pitchFamily="34" charset="0"/>
                <a:cs typeface="Arial" panose="020B0604020202020204" pitchFamily="34" charset="0"/>
              </a:rPr>
              <a:t>rdf:type</a:t>
            </a:r>
            <a:r>
              <a:rPr lang="sv-SE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v-SE" sz="2400" dirty="0" err="1">
                <a:latin typeface="Arial" panose="020B0604020202020204" pitchFamily="34" charset="0"/>
                <a:cs typeface="Arial" panose="020B0604020202020204" pitchFamily="34" charset="0"/>
              </a:rPr>
              <a:t>ont:Wall</a:t>
            </a:r>
            <a:r>
              <a:rPr lang="sv-SE" sz="2400" dirty="0">
                <a:latin typeface="Arial" panose="020B0604020202020204" pitchFamily="34" charset="0"/>
                <a:cs typeface="Arial" panose="020B0604020202020204" pitchFamily="34" charset="0"/>
              </a:rPr>
              <a:t> .</a:t>
            </a:r>
          </a:p>
          <a:p>
            <a:r>
              <a:rPr lang="sv-SE" sz="2400" dirty="0">
                <a:latin typeface="Arial" panose="020B0604020202020204" pitchFamily="34" charset="0"/>
                <a:cs typeface="Arial" panose="020B0604020202020204" pitchFamily="34" charset="0"/>
              </a:rPr>
              <a:t>	?</a:t>
            </a:r>
            <a:r>
              <a:rPr lang="sv-SE" sz="2400" dirty="0" err="1">
                <a:latin typeface="Arial" panose="020B0604020202020204" pitchFamily="34" charset="0"/>
                <a:cs typeface="Arial" panose="020B0604020202020204" pitchFamily="34" charset="0"/>
              </a:rPr>
              <a:t>wall</a:t>
            </a:r>
            <a:r>
              <a:rPr lang="sv-SE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v-SE" sz="2400" dirty="0" err="1">
                <a:latin typeface="Arial" panose="020B0604020202020204" pitchFamily="34" charset="0"/>
                <a:cs typeface="Arial" panose="020B0604020202020204" pitchFamily="34" charset="0"/>
              </a:rPr>
              <a:t>ont:hasWindow</a:t>
            </a:r>
            <a:r>
              <a:rPr lang="sv-SE" sz="2400" dirty="0">
                <a:latin typeface="Arial" panose="020B0604020202020204" pitchFamily="34" charset="0"/>
                <a:cs typeface="Arial" panose="020B0604020202020204" pitchFamily="34" charset="0"/>
              </a:rPr>
              <a:t> ?</a:t>
            </a:r>
            <a:r>
              <a:rPr lang="sv-SE" sz="2400" dirty="0" err="1">
                <a:latin typeface="Arial" panose="020B0604020202020204" pitchFamily="34" charset="0"/>
                <a:cs typeface="Arial" panose="020B0604020202020204" pitchFamily="34" charset="0"/>
              </a:rPr>
              <a:t>window</a:t>
            </a:r>
            <a:r>
              <a:rPr lang="sv-SE" sz="2400" dirty="0">
                <a:latin typeface="Arial" panose="020B0604020202020204" pitchFamily="34" charset="0"/>
                <a:cs typeface="Arial" panose="020B0604020202020204" pitchFamily="34" charset="0"/>
              </a:rPr>
              <a:t> .</a:t>
            </a:r>
          </a:p>
          <a:p>
            <a:r>
              <a:rPr lang="sv-SE" sz="2400" dirty="0">
                <a:latin typeface="Arial" panose="020B0604020202020204" pitchFamily="34" charset="0"/>
                <a:cs typeface="Arial" panose="020B0604020202020204" pitchFamily="34" charset="0"/>
              </a:rPr>
              <a:t>}   </a:t>
            </a:r>
            <a:endParaRPr lang="en-SE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Bildobjekt 2">
            <a:extLst>
              <a:ext uri="{FF2B5EF4-FFF2-40B4-BE49-F238E27FC236}">
                <a16:creationId xmlns:a16="http://schemas.microsoft.com/office/drawing/2014/main" id="{18A374CD-78D1-4048-96E9-8010A57846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4497" y="2835019"/>
            <a:ext cx="4842934" cy="302759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00148" y="6263010"/>
            <a:ext cx="640712" cy="45846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40325" y="6233888"/>
            <a:ext cx="513475" cy="506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1200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53"/>
          <p:cNvSpPr txBox="1">
            <a:spLocks noGrp="1"/>
          </p:cNvSpPr>
          <p:nvPr>
            <p:ph type="title"/>
          </p:nvPr>
        </p:nvSpPr>
        <p:spPr>
          <a:xfrm>
            <a:off x="609600" y="357631"/>
            <a:ext cx="10972800" cy="729600"/>
          </a:xfrm>
          <a:prstGeom prst="rect">
            <a:avLst/>
          </a:prstGeom>
        </p:spPr>
        <p:txBody>
          <a:bodyPr spcFirstLastPara="1" vert="horz" wrap="square" lIns="121900" tIns="60933" rIns="121900" bIns="60933" rtlCol="0" anchor="t" anchorCtr="0">
            <a:noAutofit/>
          </a:bodyPr>
          <a:lstStyle/>
          <a:p>
            <a:r>
              <a:rPr lang="en-US" sz="3200" b="1"/>
              <a:t>Basic Concepts</a:t>
            </a:r>
            <a:endParaRPr sz="3200" b="1"/>
          </a:p>
        </p:txBody>
      </p:sp>
      <p:sp>
        <p:nvSpPr>
          <p:cNvPr id="387" name="Google Shape;387;p53"/>
          <p:cNvSpPr txBox="1"/>
          <p:nvPr/>
        </p:nvSpPr>
        <p:spPr>
          <a:xfrm>
            <a:off x="683833" y="1216967"/>
            <a:ext cx="7783892" cy="4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sz="3200" b="1" dirty="0">
                <a:latin typeface="Calibri"/>
                <a:ea typeface="Calibri"/>
                <a:cs typeface="Calibri"/>
                <a:sym typeface="Calibri"/>
              </a:rPr>
              <a:t>OWL – Ontologies (RDFS++)</a:t>
            </a:r>
            <a:endParaRPr sz="32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textruta 4">
            <a:extLst>
              <a:ext uri="{FF2B5EF4-FFF2-40B4-BE49-F238E27FC236}">
                <a16:creationId xmlns:a16="http://schemas.microsoft.com/office/drawing/2014/main" id="{FF6C6107-93C1-4BD4-9CF2-38478BE1AC51}"/>
              </a:ext>
            </a:extLst>
          </p:cNvPr>
          <p:cNvSpPr txBox="1"/>
          <p:nvPr/>
        </p:nvSpPr>
        <p:spPr>
          <a:xfrm>
            <a:off x="541942" y="1874509"/>
            <a:ext cx="1110811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Web Ontology Language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OWL includes RDFS plus much more: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i="1" dirty="0"/>
              <a:t>E.g. Class “Mother” is the intersection of classes “Parent” and “Woman”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i="1" dirty="0"/>
              <a:t>E.g. My class “Wall” is equivalent to the class “</a:t>
            </a:r>
            <a:r>
              <a:rPr lang="en-US" sz="2400" i="1" dirty="0" err="1"/>
              <a:t>IfcWall</a:t>
            </a:r>
            <a:r>
              <a:rPr lang="en-US" sz="2400" i="1" dirty="0"/>
              <a:t>”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i="1" dirty="0"/>
              <a:t>E.g. </a:t>
            </a:r>
            <a:r>
              <a:rPr lang="en-US" sz="2400" i="1" dirty="0" err="1"/>
              <a:t>System-A:BridgeA</a:t>
            </a:r>
            <a:r>
              <a:rPr lang="en-US" sz="2400" i="1" dirty="0"/>
              <a:t> is the same as </a:t>
            </a:r>
            <a:r>
              <a:rPr lang="en-US" sz="2400" i="1" dirty="0" err="1"/>
              <a:t>System-X:BridgeX</a:t>
            </a:r>
            <a:endParaRPr lang="en-US" sz="2400" i="1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OWL gives you a much larger vocabulary to play with</a:t>
            </a:r>
            <a:br>
              <a:rPr lang="en-US" sz="2400" dirty="0"/>
            </a:br>
            <a:r>
              <a:rPr lang="en-US" sz="2400" dirty="0"/>
              <a:t>=&gt;It makes it easy to say anything you might want to say about your data</a:t>
            </a:r>
            <a:br>
              <a:rPr lang="en-US" sz="2400" dirty="0"/>
            </a:br>
            <a:r>
              <a:rPr lang="en-US" sz="2400" dirty="0"/>
              <a:t>=&gt;OWL allows you to easily express the relationships between different </a:t>
            </a:r>
            <a:br>
              <a:rPr lang="en-US" sz="2400" dirty="0"/>
            </a:br>
            <a:r>
              <a:rPr lang="en-US" sz="2400" dirty="0"/>
              <a:t>    ontologies using a standard annotation framework.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Semantic reasoning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Inferring new triples (knowledge) from existing triples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E.g. This individual belongs to “Parent” and “Woman” =&gt; Must be a “Mother”</a:t>
            </a:r>
          </a:p>
        </p:txBody>
      </p:sp>
      <p:pic>
        <p:nvPicPr>
          <p:cNvPr id="3" name="Bildobjekt 2" descr="En bild som visar uggla, rovfågel, djur, fågel&#10;&#10;Automatiskt genererad beskrivning">
            <a:extLst>
              <a:ext uri="{FF2B5EF4-FFF2-40B4-BE49-F238E27FC236}">
                <a16:creationId xmlns:a16="http://schemas.microsoft.com/office/drawing/2014/main" id="{52EE23EE-8505-4060-8763-3033D89B2F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8792" y="238126"/>
            <a:ext cx="2619375" cy="17430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00148" y="6263010"/>
            <a:ext cx="640712" cy="45846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40325" y="6233888"/>
            <a:ext cx="513475" cy="506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2958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ubrik 1">
            <a:extLst>
              <a:ext uri="{FF2B5EF4-FFF2-40B4-BE49-F238E27FC236}">
                <a16:creationId xmlns:a16="http://schemas.microsoft.com/office/drawing/2014/main" id="{AA028B34-495A-45CF-BA53-30C92CD11611}"/>
              </a:ext>
            </a:extLst>
          </p:cNvPr>
          <p:cNvSpPr txBox="1">
            <a:spLocks/>
          </p:cNvSpPr>
          <p:nvPr/>
        </p:nvSpPr>
        <p:spPr>
          <a:xfrm>
            <a:off x="838200" y="103982"/>
            <a:ext cx="10515600" cy="73491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v-SE" dirty="0" err="1"/>
              <a:t>Use</a:t>
            </a:r>
            <a:r>
              <a:rPr lang="sv-SE" dirty="0"/>
              <a:t> </a:t>
            </a:r>
            <a:r>
              <a:rPr lang="sv-SE" dirty="0" err="1"/>
              <a:t>cases</a:t>
            </a:r>
            <a:endParaRPr lang="en-SE" dirty="0"/>
          </a:p>
        </p:txBody>
      </p:sp>
      <p:sp>
        <p:nvSpPr>
          <p:cNvPr id="6" name="Platshållare för innehåll 2">
            <a:extLst>
              <a:ext uri="{FF2B5EF4-FFF2-40B4-BE49-F238E27FC236}">
                <a16:creationId xmlns:a16="http://schemas.microsoft.com/office/drawing/2014/main" id="{981005C8-9E2F-4D24-8850-E65B64553268}"/>
              </a:ext>
            </a:extLst>
          </p:cNvPr>
          <p:cNvSpPr txBox="1">
            <a:spLocks/>
          </p:cNvSpPr>
          <p:nvPr/>
        </p:nvSpPr>
        <p:spPr>
          <a:xfrm>
            <a:off x="838200" y="1383542"/>
            <a:ext cx="9891319" cy="4351338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v-SE" dirty="0"/>
              <a:t>Make </a:t>
            </a:r>
            <a:r>
              <a:rPr lang="sv-SE" dirty="0" err="1"/>
              <a:t>structure</a:t>
            </a:r>
            <a:r>
              <a:rPr lang="sv-SE" dirty="0"/>
              <a:t> explicit and </a:t>
            </a:r>
            <a:r>
              <a:rPr lang="sv-SE" dirty="0" err="1"/>
              <a:t>readable</a:t>
            </a:r>
            <a:r>
              <a:rPr lang="sv-SE" dirty="0"/>
              <a:t>/</a:t>
            </a:r>
            <a:r>
              <a:rPr lang="sv-SE" dirty="0" err="1"/>
              <a:t>understandable</a:t>
            </a:r>
            <a:r>
              <a:rPr lang="sv-SE" dirty="0"/>
              <a:t> by </a:t>
            </a:r>
            <a:r>
              <a:rPr lang="sv-SE" dirty="0" err="1"/>
              <a:t>machines</a:t>
            </a:r>
            <a:r>
              <a:rPr lang="sv-SE" dirty="0"/>
              <a:t>/</a:t>
            </a:r>
            <a:r>
              <a:rPr lang="sv-SE" dirty="0" err="1"/>
              <a:t>applications</a:t>
            </a:r>
            <a:r>
              <a:rPr lang="sv-SE" dirty="0"/>
              <a:t> </a:t>
            </a:r>
          </a:p>
          <a:p>
            <a:pPr lvl="1"/>
            <a:r>
              <a:rPr lang="sv-SE" dirty="0"/>
              <a:t>RDF, RDFS, OWL</a:t>
            </a:r>
          </a:p>
          <a:p>
            <a:r>
              <a:rPr lang="sv-SE" dirty="0" err="1"/>
              <a:t>Referenceable</a:t>
            </a:r>
            <a:r>
              <a:rPr lang="sv-SE" dirty="0"/>
              <a:t> from </a:t>
            </a:r>
            <a:r>
              <a:rPr lang="sv-SE" dirty="0" err="1"/>
              <a:t>other</a:t>
            </a:r>
            <a:r>
              <a:rPr lang="sv-SE" dirty="0"/>
              <a:t> standards/formats </a:t>
            </a:r>
            <a:r>
              <a:rPr lang="sv-SE" dirty="0" err="1"/>
              <a:t>such</a:t>
            </a:r>
            <a:r>
              <a:rPr lang="sv-SE" dirty="0"/>
              <a:t> as IFC &amp; *GML</a:t>
            </a:r>
          </a:p>
          <a:p>
            <a:pPr lvl="1"/>
            <a:r>
              <a:rPr lang="sv-SE" dirty="0" err="1"/>
              <a:t>Through</a:t>
            </a:r>
            <a:r>
              <a:rPr lang="sv-SE" dirty="0"/>
              <a:t> the </a:t>
            </a:r>
            <a:r>
              <a:rPr lang="sv-SE" dirty="0" err="1"/>
              <a:t>use</a:t>
            </a:r>
            <a:r>
              <a:rPr lang="sv-SE" dirty="0"/>
              <a:t> </a:t>
            </a:r>
            <a:r>
              <a:rPr lang="sv-SE" dirty="0" err="1"/>
              <a:t>of</a:t>
            </a:r>
            <a:r>
              <a:rPr lang="sv-SE" dirty="0"/>
              <a:t> de-</a:t>
            </a:r>
            <a:r>
              <a:rPr lang="sv-SE" dirty="0" err="1"/>
              <a:t>referenceable</a:t>
            </a:r>
            <a:r>
              <a:rPr lang="sv-SE" dirty="0"/>
              <a:t> URI:s </a:t>
            </a:r>
          </a:p>
          <a:p>
            <a:r>
              <a:rPr lang="sv-SE" dirty="0" err="1"/>
              <a:t>Easily</a:t>
            </a:r>
            <a:r>
              <a:rPr lang="sv-SE" dirty="0"/>
              <a:t> ”</a:t>
            </a:r>
            <a:r>
              <a:rPr lang="sv-SE" dirty="0" err="1"/>
              <a:t>mappable</a:t>
            </a:r>
            <a:r>
              <a:rPr lang="sv-SE" dirty="0"/>
              <a:t>” to </a:t>
            </a:r>
            <a:r>
              <a:rPr lang="sv-SE" dirty="0" err="1"/>
              <a:t>other</a:t>
            </a:r>
            <a:r>
              <a:rPr lang="sv-SE" dirty="0"/>
              <a:t> </a:t>
            </a:r>
            <a:r>
              <a:rPr lang="sv-SE" dirty="0" err="1"/>
              <a:t>structures</a:t>
            </a:r>
            <a:endParaRPr lang="sv-SE" dirty="0"/>
          </a:p>
          <a:p>
            <a:pPr lvl="1"/>
            <a:r>
              <a:rPr lang="sv-SE" dirty="0" err="1"/>
              <a:t>Through</a:t>
            </a:r>
            <a:r>
              <a:rPr lang="sv-SE" dirty="0"/>
              <a:t> ”</a:t>
            </a:r>
            <a:r>
              <a:rPr lang="sv-SE" dirty="0" err="1"/>
              <a:t>Linking</a:t>
            </a:r>
            <a:r>
              <a:rPr lang="sv-SE" dirty="0"/>
              <a:t> </a:t>
            </a:r>
            <a:r>
              <a:rPr lang="sv-SE" dirty="0" err="1"/>
              <a:t>Rule</a:t>
            </a:r>
            <a:r>
              <a:rPr lang="sv-SE" dirty="0"/>
              <a:t> Sets”, i.e. </a:t>
            </a:r>
            <a:r>
              <a:rPr lang="sv-SE" dirty="0" err="1"/>
              <a:t>ontologies</a:t>
            </a:r>
            <a:r>
              <a:rPr lang="sv-SE" dirty="0"/>
              <a:t>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their</a:t>
            </a:r>
            <a:r>
              <a:rPr lang="sv-SE" dirty="0"/>
              <a:t> </a:t>
            </a:r>
            <a:r>
              <a:rPr lang="sv-SE" dirty="0" err="1"/>
              <a:t>own</a:t>
            </a:r>
            <a:r>
              <a:rPr lang="sv-SE" dirty="0"/>
              <a:t> right, </a:t>
            </a:r>
            <a:r>
              <a:rPr lang="sv-SE" dirty="0" err="1"/>
              <a:t>specifying</a:t>
            </a:r>
            <a:r>
              <a:rPr lang="sv-SE" dirty="0"/>
              <a:t> schema </a:t>
            </a:r>
            <a:r>
              <a:rPr lang="sv-SE" dirty="0" err="1"/>
              <a:t>level</a:t>
            </a:r>
            <a:r>
              <a:rPr lang="sv-SE" dirty="0"/>
              <a:t> relationships</a:t>
            </a:r>
          </a:p>
          <a:p>
            <a:r>
              <a:rPr lang="sv-SE" dirty="0" err="1"/>
              <a:t>Available</a:t>
            </a:r>
            <a:r>
              <a:rPr lang="sv-SE" dirty="0"/>
              <a:t> </a:t>
            </a:r>
            <a:r>
              <a:rPr lang="sv-SE" dirty="0" err="1"/>
              <a:t>through</a:t>
            </a:r>
            <a:r>
              <a:rPr lang="sv-SE" dirty="0"/>
              <a:t> standard Web API:s</a:t>
            </a:r>
          </a:p>
          <a:p>
            <a:pPr lvl="1"/>
            <a:r>
              <a:rPr lang="sv-SE" dirty="0"/>
              <a:t>http GET, SPARQL endpoint</a:t>
            </a:r>
          </a:p>
          <a:p>
            <a:r>
              <a:rPr lang="sv-SE" dirty="0"/>
              <a:t>For </a:t>
            </a:r>
            <a:r>
              <a:rPr lang="sv-SE" dirty="0" err="1"/>
              <a:t>free</a:t>
            </a:r>
            <a:r>
              <a:rPr lang="sv-SE" dirty="0"/>
              <a:t>:</a:t>
            </a:r>
          </a:p>
          <a:p>
            <a:pPr lvl="1"/>
            <a:r>
              <a:rPr lang="sv-SE" dirty="0"/>
              <a:t>Exchange format for </a:t>
            </a:r>
            <a:r>
              <a:rPr lang="sv-SE" dirty="0" err="1"/>
              <a:t>both</a:t>
            </a:r>
            <a:r>
              <a:rPr lang="sv-SE" dirty="0"/>
              <a:t> schema and data (XML, </a:t>
            </a:r>
            <a:r>
              <a:rPr lang="sv-SE" dirty="0" err="1"/>
              <a:t>Json</a:t>
            </a:r>
            <a:r>
              <a:rPr lang="sv-SE" dirty="0"/>
              <a:t>, </a:t>
            </a:r>
            <a:r>
              <a:rPr lang="sv-SE" dirty="0" err="1"/>
              <a:t>Turtle</a:t>
            </a:r>
            <a:r>
              <a:rPr lang="sv-SE" dirty="0"/>
              <a:t>, …)</a:t>
            </a:r>
          </a:p>
          <a:p>
            <a:pPr lvl="1"/>
            <a:endParaRPr lang="sv-SE" dirty="0"/>
          </a:p>
          <a:p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1735342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99397" y="569514"/>
            <a:ext cx="40180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/>
              <a:t>E39 </a:t>
            </a:r>
            <a:r>
              <a:rPr lang="en-GB" sz="2800" b="1" dirty="0" err="1"/>
              <a:t>Bjørnafjorden</a:t>
            </a:r>
            <a:r>
              <a:rPr lang="en-GB" sz="2800" b="1" dirty="0"/>
              <a:t> project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8527" y="1206468"/>
            <a:ext cx="4812099" cy="50340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3760" y="1403946"/>
            <a:ext cx="3964723" cy="3049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5030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ubrik 1">
            <a:extLst>
              <a:ext uri="{FF2B5EF4-FFF2-40B4-BE49-F238E27FC236}">
                <a16:creationId xmlns:a16="http://schemas.microsoft.com/office/drawing/2014/main" id="{AA028B34-495A-45CF-BA53-30C92CD11611}"/>
              </a:ext>
            </a:extLst>
          </p:cNvPr>
          <p:cNvSpPr txBox="1">
            <a:spLocks/>
          </p:cNvSpPr>
          <p:nvPr/>
        </p:nvSpPr>
        <p:spPr>
          <a:xfrm>
            <a:off x="838200" y="103981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v-SE" dirty="0"/>
              <a:t>Inspiration from ISO 12006-2</a:t>
            </a:r>
            <a:br>
              <a:rPr lang="sv-SE" dirty="0"/>
            </a:br>
            <a:r>
              <a:rPr lang="en-GB" sz="2200" b="1" dirty="0"/>
              <a:t>Building construction — Organization of information about construction works — Part 2: Framework for classification</a:t>
            </a:r>
            <a:endParaRPr lang="en-SE" dirty="0"/>
          </a:p>
        </p:txBody>
      </p:sp>
      <p:sp>
        <p:nvSpPr>
          <p:cNvPr id="6" name="Platshållare för innehåll 2">
            <a:extLst>
              <a:ext uri="{FF2B5EF4-FFF2-40B4-BE49-F238E27FC236}">
                <a16:creationId xmlns:a16="http://schemas.microsoft.com/office/drawing/2014/main" id="{981005C8-9E2F-4D24-8850-E65B64553268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5352526" cy="4351338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v-SE" dirty="0"/>
              <a:t>Construction </a:t>
            </a:r>
            <a:r>
              <a:rPr lang="sv-SE" dirty="0" err="1"/>
              <a:t>complex</a:t>
            </a:r>
            <a:endParaRPr lang="sv-SE" dirty="0"/>
          </a:p>
          <a:p>
            <a:pPr lvl="1"/>
            <a:r>
              <a:rPr lang="en-GB" dirty="0"/>
              <a:t>aggregate of </a:t>
            </a:r>
            <a:r>
              <a:rPr lang="en-GB" i="1" dirty="0"/>
              <a:t>construction entities</a:t>
            </a:r>
            <a:r>
              <a:rPr lang="en-GB" dirty="0"/>
              <a:t> serving at least one user activity or function</a:t>
            </a:r>
            <a:endParaRPr lang="en-SE" dirty="0"/>
          </a:p>
          <a:p>
            <a:r>
              <a:rPr lang="sv-SE" dirty="0"/>
              <a:t>Construction </a:t>
            </a:r>
            <a:r>
              <a:rPr lang="sv-SE" dirty="0" err="1"/>
              <a:t>entity</a:t>
            </a:r>
            <a:endParaRPr lang="sv-SE" dirty="0"/>
          </a:p>
          <a:p>
            <a:pPr lvl="1"/>
            <a:r>
              <a:rPr lang="en-GB" dirty="0"/>
              <a:t>an independent unit of the </a:t>
            </a:r>
            <a:r>
              <a:rPr lang="en-GB" i="1" dirty="0"/>
              <a:t>built environment</a:t>
            </a:r>
            <a:r>
              <a:rPr lang="en-GB" dirty="0"/>
              <a:t> with a characteristic spatial structure, serving at least one user activity or function</a:t>
            </a:r>
            <a:endParaRPr lang="en-SE" dirty="0"/>
          </a:p>
          <a:p>
            <a:r>
              <a:rPr lang="sv-SE" dirty="0"/>
              <a:t>Construction </a:t>
            </a:r>
            <a:r>
              <a:rPr lang="sv-SE" dirty="0" err="1"/>
              <a:t>Entity</a:t>
            </a:r>
            <a:r>
              <a:rPr lang="sv-SE" dirty="0"/>
              <a:t> part</a:t>
            </a:r>
          </a:p>
          <a:p>
            <a:pPr lvl="1"/>
            <a:r>
              <a:rPr lang="en-GB" dirty="0"/>
              <a:t>constituent of a </a:t>
            </a:r>
            <a:r>
              <a:rPr lang="en-GB" i="1" dirty="0"/>
              <a:t>construction entity</a:t>
            </a:r>
          </a:p>
          <a:p>
            <a:r>
              <a:rPr lang="sv-SE" dirty="0"/>
              <a:t>Construction element</a:t>
            </a:r>
          </a:p>
          <a:p>
            <a:pPr lvl="1"/>
            <a:r>
              <a:rPr lang="en-GB" dirty="0"/>
              <a:t>constituent of a </a:t>
            </a:r>
            <a:r>
              <a:rPr lang="en-GB" i="1" dirty="0"/>
              <a:t>construction entity</a:t>
            </a:r>
            <a:r>
              <a:rPr lang="en-GB" dirty="0"/>
              <a:t> with a characteristic technical function, form or position</a:t>
            </a:r>
            <a:endParaRPr lang="en-SE" dirty="0"/>
          </a:p>
          <a:p>
            <a:r>
              <a:rPr lang="sv-SE" dirty="0"/>
              <a:t>Construction process</a:t>
            </a:r>
          </a:p>
          <a:p>
            <a:pPr lvl="1"/>
            <a:r>
              <a:rPr lang="en-GB" dirty="0"/>
              <a:t>process which uses </a:t>
            </a:r>
            <a:r>
              <a:rPr lang="en-GB" i="1" dirty="0"/>
              <a:t>construction resources</a:t>
            </a:r>
            <a:r>
              <a:rPr lang="en-GB" dirty="0"/>
              <a:t> to achieve </a:t>
            </a:r>
            <a:r>
              <a:rPr lang="en-GB" i="1" dirty="0"/>
              <a:t>construction results</a:t>
            </a:r>
            <a:endParaRPr lang="en-SE" dirty="0"/>
          </a:p>
          <a:p>
            <a:pPr lvl="1"/>
            <a:endParaRPr lang="sv-SE" dirty="0"/>
          </a:p>
          <a:p>
            <a:endParaRPr lang="en-SE" dirty="0"/>
          </a:p>
        </p:txBody>
      </p:sp>
      <p:pic>
        <p:nvPicPr>
          <p:cNvPr id="7" name="Bildobjekt 6">
            <a:extLst>
              <a:ext uri="{FF2B5EF4-FFF2-40B4-BE49-F238E27FC236}">
                <a16:creationId xmlns:a16="http://schemas.microsoft.com/office/drawing/2014/main" id="{0DF5272E-AC49-43C4-85F1-E457663AD8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0726" y="1345654"/>
            <a:ext cx="5463209" cy="4789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4401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ubrik 1">
            <a:extLst>
              <a:ext uri="{FF2B5EF4-FFF2-40B4-BE49-F238E27FC236}">
                <a16:creationId xmlns:a16="http://schemas.microsoft.com/office/drawing/2014/main" id="{AA028B34-495A-45CF-BA53-30C92CD11611}"/>
              </a:ext>
            </a:extLst>
          </p:cNvPr>
          <p:cNvSpPr txBox="1">
            <a:spLocks/>
          </p:cNvSpPr>
          <p:nvPr/>
        </p:nvSpPr>
        <p:spPr>
          <a:xfrm>
            <a:off x="838200" y="365238"/>
            <a:ext cx="10515600" cy="760085"/>
          </a:xfrm>
          <a:prstGeom prst="rect">
            <a:avLst/>
          </a:prstGeom>
        </p:spPr>
        <p:txBody>
          <a:bodyPr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v-SE" dirty="0" err="1"/>
              <a:t>Use</a:t>
            </a:r>
            <a:r>
              <a:rPr lang="sv-SE" dirty="0"/>
              <a:t> </a:t>
            </a:r>
            <a:r>
              <a:rPr lang="sv-SE" dirty="0" err="1"/>
              <a:t>of</a:t>
            </a:r>
            <a:r>
              <a:rPr lang="sv-SE" dirty="0"/>
              <a:t> CEN/TC442 </a:t>
            </a:r>
            <a:r>
              <a:rPr lang="sv-SE" dirty="0" err="1"/>
              <a:t>Semantic</a:t>
            </a:r>
            <a:r>
              <a:rPr lang="sv-SE" dirty="0"/>
              <a:t> </a:t>
            </a:r>
            <a:r>
              <a:rPr lang="sv-SE" dirty="0" err="1"/>
              <a:t>Modelling</a:t>
            </a:r>
            <a:r>
              <a:rPr lang="sv-SE" dirty="0"/>
              <a:t> and </a:t>
            </a:r>
            <a:r>
              <a:rPr lang="sv-SE" dirty="0" err="1"/>
              <a:t>Linking</a:t>
            </a:r>
            <a:r>
              <a:rPr lang="sv-SE" dirty="0"/>
              <a:t> Standard</a:t>
            </a:r>
            <a:br>
              <a:rPr lang="sv-SE" dirty="0"/>
            </a:br>
            <a:r>
              <a:rPr lang="sv-SE" dirty="0"/>
              <a:t>- </a:t>
            </a:r>
            <a:r>
              <a:rPr lang="sv-SE" dirty="0" err="1"/>
              <a:t>Including</a:t>
            </a:r>
            <a:r>
              <a:rPr lang="sv-SE" dirty="0"/>
              <a:t> the </a:t>
            </a:r>
            <a:r>
              <a:rPr lang="sv-SE" dirty="0" err="1"/>
              <a:t>basicsemantics</a:t>
            </a:r>
            <a:r>
              <a:rPr lang="sv-SE" dirty="0"/>
              <a:t> </a:t>
            </a:r>
            <a:r>
              <a:rPr lang="sv-SE" dirty="0" err="1"/>
              <a:t>ontology</a:t>
            </a:r>
            <a:endParaRPr lang="en-SE" dirty="0"/>
          </a:p>
        </p:txBody>
      </p:sp>
      <p:pic>
        <p:nvPicPr>
          <p:cNvPr id="2" name="Bildobjekt 1">
            <a:extLst>
              <a:ext uri="{FF2B5EF4-FFF2-40B4-BE49-F238E27FC236}">
                <a16:creationId xmlns:a16="http://schemas.microsoft.com/office/drawing/2014/main" id="{EDC9DD72-029E-480E-A3F0-EAFB0BFE19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95775"/>
            <a:ext cx="6543675" cy="470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4452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ubrik 1">
            <a:extLst>
              <a:ext uri="{FF2B5EF4-FFF2-40B4-BE49-F238E27FC236}">
                <a16:creationId xmlns:a16="http://schemas.microsoft.com/office/drawing/2014/main" id="{AA028B34-495A-45CF-BA53-30C92CD11611}"/>
              </a:ext>
            </a:extLst>
          </p:cNvPr>
          <p:cNvSpPr txBox="1">
            <a:spLocks/>
          </p:cNvSpPr>
          <p:nvPr/>
        </p:nvSpPr>
        <p:spPr>
          <a:xfrm>
            <a:off x="838200" y="103981"/>
            <a:ext cx="10515600" cy="1187923"/>
          </a:xfrm>
          <a:prstGeom prst="rect">
            <a:avLst/>
          </a:prstGeom>
        </p:spPr>
        <p:txBody>
          <a:bodyPr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v-SE" sz="6300" dirty="0"/>
              <a:t>Basic </a:t>
            </a:r>
            <a:r>
              <a:rPr lang="sv-SE" sz="6300" dirty="0" err="1"/>
              <a:t>concepts</a:t>
            </a:r>
            <a:r>
              <a:rPr lang="sv-SE" sz="6300" dirty="0"/>
              <a:t> </a:t>
            </a:r>
            <a:r>
              <a:rPr lang="sv-SE" sz="6300" dirty="0" err="1"/>
              <a:t>used</a:t>
            </a:r>
            <a:r>
              <a:rPr lang="sv-SE" sz="6300" dirty="0"/>
              <a:t> in RDF, RDFS and OWL</a:t>
            </a:r>
            <a:r>
              <a:rPr lang="sv-SE" dirty="0"/>
              <a:t/>
            </a:r>
            <a:br>
              <a:rPr lang="sv-SE" dirty="0"/>
            </a:br>
            <a:endParaRPr lang="en-SE" dirty="0"/>
          </a:p>
        </p:txBody>
      </p:sp>
      <p:sp>
        <p:nvSpPr>
          <p:cNvPr id="6" name="Platshållare för innehåll 2">
            <a:extLst>
              <a:ext uri="{FF2B5EF4-FFF2-40B4-BE49-F238E27FC236}">
                <a16:creationId xmlns:a16="http://schemas.microsoft.com/office/drawing/2014/main" id="{981005C8-9E2F-4D24-8850-E65B64553268}"/>
              </a:ext>
            </a:extLst>
          </p:cNvPr>
          <p:cNvSpPr txBox="1">
            <a:spLocks/>
          </p:cNvSpPr>
          <p:nvPr/>
        </p:nvSpPr>
        <p:spPr>
          <a:xfrm>
            <a:off x="838200" y="1291904"/>
            <a:ext cx="10746996" cy="4351338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v-SE" dirty="0"/>
              <a:t>URI:s </a:t>
            </a:r>
            <a:r>
              <a:rPr lang="sv-SE" dirty="0" err="1"/>
              <a:t>identify</a:t>
            </a:r>
            <a:r>
              <a:rPr lang="sv-SE" dirty="0"/>
              <a:t> </a:t>
            </a:r>
            <a:r>
              <a:rPr lang="sv-SE" dirty="0" err="1"/>
              <a:t>each</a:t>
            </a:r>
            <a:r>
              <a:rPr lang="sv-SE" dirty="0"/>
              <a:t> </a:t>
            </a:r>
            <a:r>
              <a:rPr lang="sv-SE" dirty="0" err="1"/>
              <a:t>concept</a:t>
            </a:r>
            <a:endParaRPr lang="sv-SE" dirty="0"/>
          </a:p>
          <a:p>
            <a:r>
              <a:rPr lang="sv-SE" dirty="0" err="1"/>
              <a:t>Define</a:t>
            </a:r>
            <a:r>
              <a:rPr lang="sv-SE" dirty="0"/>
              <a:t> the </a:t>
            </a:r>
            <a:r>
              <a:rPr lang="sv-SE" dirty="0" err="1"/>
              <a:t>concepts</a:t>
            </a:r>
            <a:r>
              <a:rPr lang="sv-SE" dirty="0"/>
              <a:t> </a:t>
            </a:r>
            <a:r>
              <a:rPr lang="sv-SE" dirty="0" err="1"/>
              <a:t>using</a:t>
            </a:r>
            <a:r>
              <a:rPr lang="sv-SE" dirty="0"/>
              <a:t> </a:t>
            </a:r>
            <a:r>
              <a:rPr lang="sv-SE" dirty="0" err="1"/>
              <a:t>owl:Class</a:t>
            </a:r>
            <a:endParaRPr lang="sv-SE" dirty="0"/>
          </a:p>
          <a:p>
            <a:r>
              <a:rPr lang="sv-SE" dirty="0" err="1"/>
              <a:t>Define</a:t>
            </a:r>
            <a:r>
              <a:rPr lang="sv-SE" dirty="0"/>
              <a:t> relationships </a:t>
            </a:r>
            <a:r>
              <a:rPr lang="sv-SE" dirty="0" err="1"/>
              <a:t>between</a:t>
            </a:r>
            <a:r>
              <a:rPr lang="sv-SE" dirty="0"/>
              <a:t> </a:t>
            </a:r>
            <a:r>
              <a:rPr lang="sv-SE" dirty="0" err="1"/>
              <a:t>classes</a:t>
            </a:r>
            <a:r>
              <a:rPr lang="sv-SE" dirty="0"/>
              <a:t> </a:t>
            </a:r>
            <a:r>
              <a:rPr lang="sv-SE" dirty="0" err="1"/>
              <a:t>using</a:t>
            </a:r>
            <a:endParaRPr lang="sv-SE" dirty="0"/>
          </a:p>
          <a:p>
            <a:pPr lvl="1"/>
            <a:r>
              <a:rPr lang="sv-SE" dirty="0" err="1"/>
              <a:t>rdfs:subClassOf</a:t>
            </a:r>
            <a:r>
              <a:rPr lang="sv-SE" dirty="0"/>
              <a:t> (for the </a:t>
            </a:r>
            <a:r>
              <a:rPr lang="sv-SE" dirty="0" err="1"/>
              <a:t>taxonomy</a:t>
            </a:r>
            <a:r>
              <a:rPr lang="sv-SE" dirty="0"/>
              <a:t>)</a:t>
            </a:r>
          </a:p>
          <a:p>
            <a:pPr lvl="1"/>
            <a:r>
              <a:rPr lang="sv-SE" dirty="0" err="1"/>
              <a:t>basicsemantics:hasPart</a:t>
            </a:r>
            <a:r>
              <a:rPr lang="sv-SE" dirty="0"/>
              <a:t> (for the </a:t>
            </a:r>
            <a:r>
              <a:rPr lang="sv-SE" dirty="0" err="1"/>
              <a:t>meronomy</a:t>
            </a:r>
            <a:r>
              <a:rPr lang="sv-SE" dirty="0"/>
              <a:t> </a:t>
            </a:r>
            <a:r>
              <a:rPr lang="sv-SE" dirty="0" err="1"/>
              <a:t>with</a:t>
            </a:r>
            <a:r>
              <a:rPr lang="sv-SE" dirty="0"/>
              <a:t> </a:t>
            </a:r>
            <a:r>
              <a:rPr lang="sv-SE" dirty="0" err="1"/>
              <a:t>restrictions</a:t>
            </a:r>
            <a:r>
              <a:rPr lang="sv-SE" dirty="0"/>
              <a:t>)</a:t>
            </a:r>
          </a:p>
          <a:p>
            <a:pPr lvl="1"/>
            <a:r>
              <a:rPr lang="sv-SE" dirty="0"/>
              <a:t>And </a:t>
            </a:r>
            <a:r>
              <a:rPr lang="sv-SE" dirty="0" err="1"/>
              <a:t>other</a:t>
            </a:r>
            <a:r>
              <a:rPr lang="sv-SE" dirty="0"/>
              <a:t> </a:t>
            </a:r>
            <a:r>
              <a:rPr lang="sv-SE" dirty="0" err="1"/>
              <a:t>owl:ObjectProperty</a:t>
            </a:r>
            <a:r>
              <a:rPr lang="sv-SE" dirty="0"/>
              <a:t> </a:t>
            </a:r>
            <a:r>
              <a:rPr lang="sv-SE" dirty="0" err="1"/>
              <a:t>if</a:t>
            </a:r>
            <a:r>
              <a:rPr lang="sv-SE" dirty="0"/>
              <a:t> </a:t>
            </a:r>
            <a:r>
              <a:rPr lang="sv-SE" dirty="0" err="1"/>
              <a:t>needed</a:t>
            </a:r>
            <a:endParaRPr lang="sv-SE" dirty="0"/>
          </a:p>
          <a:p>
            <a:r>
              <a:rPr lang="sv-SE" dirty="0" err="1"/>
              <a:t>Define</a:t>
            </a:r>
            <a:r>
              <a:rPr lang="sv-SE" dirty="0"/>
              <a:t> the </a:t>
            </a:r>
            <a:r>
              <a:rPr lang="sv-SE" dirty="0" err="1"/>
              <a:t>properties</a:t>
            </a:r>
            <a:r>
              <a:rPr lang="sv-SE" dirty="0"/>
              <a:t> </a:t>
            </a:r>
            <a:r>
              <a:rPr lang="sv-SE" dirty="0" err="1"/>
              <a:t>using</a:t>
            </a:r>
            <a:r>
              <a:rPr lang="sv-SE" dirty="0"/>
              <a:t> </a:t>
            </a:r>
            <a:r>
              <a:rPr lang="sv-SE" dirty="0" err="1"/>
              <a:t>owl:DatatypeProperty</a:t>
            </a:r>
            <a:endParaRPr lang="sv-SE" dirty="0"/>
          </a:p>
          <a:p>
            <a:r>
              <a:rPr lang="sv-SE" dirty="0" err="1"/>
              <a:t>Connect</a:t>
            </a:r>
            <a:r>
              <a:rPr lang="sv-SE" dirty="0"/>
              <a:t> </a:t>
            </a:r>
            <a:r>
              <a:rPr lang="sv-SE" dirty="0" err="1"/>
              <a:t>properties</a:t>
            </a:r>
            <a:r>
              <a:rPr lang="sv-SE" dirty="0"/>
              <a:t> and </a:t>
            </a:r>
            <a:r>
              <a:rPr lang="sv-SE" dirty="0" err="1"/>
              <a:t>classes</a:t>
            </a:r>
            <a:r>
              <a:rPr lang="sv-SE" dirty="0"/>
              <a:t> </a:t>
            </a:r>
            <a:r>
              <a:rPr lang="sv-SE" dirty="0" err="1"/>
              <a:t>with</a:t>
            </a:r>
            <a:r>
              <a:rPr lang="sv-SE" dirty="0"/>
              <a:t> </a:t>
            </a:r>
            <a:r>
              <a:rPr lang="sv-SE" dirty="0" err="1"/>
              <a:t>restrictions</a:t>
            </a:r>
            <a:r>
              <a:rPr lang="sv-SE" dirty="0"/>
              <a:t> (</a:t>
            </a:r>
            <a:r>
              <a:rPr lang="sv-SE" dirty="0" err="1"/>
              <a:t>cardinality</a:t>
            </a:r>
            <a:r>
              <a:rPr lang="sv-SE" dirty="0"/>
              <a:t>, </a:t>
            </a:r>
            <a:r>
              <a:rPr lang="sv-SE" dirty="0" err="1"/>
              <a:t>type</a:t>
            </a:r>
            <a:r>
              <a:rPr lang="sv-SE" dirty="0"/>
              <a:t>)</a:t>
            </a:r>
          </a:p>
          <a:p>
            <a:pPr lvl="1"/>
            <a:r>
              <a:rPr lang="sv-SE" dirty="0" err="1"/>
              <a:t>rdfs:domain</a:t>
            </a:r>
            <a:r>
              <a:rPr lang="sv-SE" dirty="0"/>
              <a:t>, </a:t>
            </a:r>
            <a:r>
              <a:rPr lang="sv-SE" dirty="0" err="1"/>
              <a:t>rdfs:range</a:t>
            </a:r>
            <a:r>
              <a:rPr lang="sv-SE" dirty="0"/>
              <a:t> and/or </a:t>
            </a:r>
            <a:r>
              <a:rPr lang="sv-SE" dirty="0" err="1"/>
              <a:t>owl:Restriction</a:t>
            </a:r>
            <a:endParaRPr lang="sv-SE" dirty="0"/>
          </a:p>
          <a:p>
            <a:r>
              <a:rPr lang="sv-SE" dirty="0" err="1"/>
              <a:t>Define</a:t>
            </a:r>
            <a:r>
              <a:rPr lang="sv-SE" dirty="0"/>
              <a:t> Annotation </a:t>
            </a:r>
            <a:r>
              <a:rPr lang="sv-SE" dirty="0" err="1"/>
              <a:t>using</a:t>
            </a:r>
            <a:r>
              <a:rPr lang="sv-SE" dirty="0"/>
              <a:t> </a:t>
            </a:r>
            <a:r>
              <a:rPr lang="sv-SE" dirty="0" err="1"/>
              <a:t>owl:AnnotationProperty</a:t>
            </a:r>
            <a:endParaRPr lang="sv-SE" dirty="0"/>
          </a:p>
          <a:p>
            <a:pPr lvl="1"/>
            <a:r>
              <a:rPr lang="sv-SE" dirty="0" err="1"/>
              <a:t>E.g</a:t>
            </a:r>
            <a:r>
              <a:rPr lang="sv-SE" dirty="0"/>
              <a:t>. </a:t>
            </a:r>
            <a:r>
              <a:rPr lang="sv-SE" dirty="0" err="1"/>
              <a:t>capture</a:t>
            </a:r>
            <a:r>
              <a:rPr lang="sv-SE" dirty="0"/>
              <a:t> the ”</a:t>
            </a:r>
            <a:r>
              <a:rPr lang="sv-SE" dirty="0" err="1"/>
              <a:t>Codes</a:t>
            </a:r>
            <a:r>
              <a:rPr lang="sv-SE" dirty="0"/>
              <a:t>” </a:t>
            </a:r>
            <a:r>
              <a:rPr lang="sv-SE" dirty="0" err="1"/>
              <a:t>used</a:t>
            </a:r>
            <a:r>
              <a:rPr lang="sv-SE" dirty="0"/>
              <a:t> in V440</a:t>
            </a:r>
          </a:p>
          <a:p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4121258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ubrik 1">
            <a:extLst>
              <a:ext uri="{FF2B5EF4-FFF2-40B4-BE49-F238E27FC236}">
                <a16:creationId xmlns:a16="http://schemas.microsoft.com/office/drawing/2014/main" id="{AA028B34-495A-45CF-BA53-30C92CD11611}"/>
              </a:ext>
            </a:extLst>
          </p:cNvPr>
          <p:cNvSpPr txBox="1">
            <a:spLocks/>
          </p:cNvSpPr>
          <p:nvPr/>
        </p:nvSpPr>
        <p:spPr>
          <a:xfrm>
            <a:off x="838200" y="103981"/>
            <a:ext cx="10515600" cy="1187923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v-SE" sz="6300" dirty="0"/>
              <a:t>A </a:t>
            </a:r>
            <a:r>
              <a:rPr lang="sv-SE" sz="6300" dirty="0" err="1"/>
              <a:t>challenge</a:t>
            </a:r>
            <a:r>
              <a:rPr lang="sv-SE" dirty="0"/>
              <a:t/>
            </a:r>
            <a:br>
              <a:rPr lang="sv-SE" dirty="0"/>
            </a:br>
            <a:endParaRPr lang="en-SE" dirty="0"/>
          </a:p>
        </p:txBody>
      </p:sp>
      <p:sp>
        <p:nvSpPr>
          <p:cNvPr id="6" name="Platshållare för innehåll 2">
            <a:extLst>
              <a:ext uri="{FF2B5EF4-FFF2-40B4-BE49-F238E27FC236}">
                <a16:creationId xmlns:a16="http://schemas.microsoft.com/office/drawing/2014/main" id="{981005C8-9E2F-4D24-8850-E65B64553268}"/>
              </a:ext>
            </a:extLst>
          </p:cNvPr>
          <p:cNvSpPr txBox="1">
            <a:spLocks/>
          </p:cNvSpPr>
          <p:nvPr/>
        </p:nvSpPr>
        <p:spPr>
          <a:xfrm>
            <a:off x="838200" y="1291904"/>
            <a:ext cx="6243735" cy="4351338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v-SE" dirty="0"/>
              <a:t>The </a:t>
            </a:r>
            <a:r>
              <a:rPr lang="sv-SE" dirty="0" err="1"/>
              <a:t>handbook</a:t>
            </a:r>
            <a:r>
              <a:rPr lang="sv-SE" dirty="0"/>
              <a:t> </a:t>
            </a:r>
            <a:r>
              <a:rPr lang="sv-SE" dirty="0" err="1"/>
              <a:t>defines</a:t>
            </a:r>
            <a:r>
              <a:rPr lang="sv-SE" dirty="0"/>
              <a:t> a </a:t>
            </a:r>
            <a:r>
              <a:rPr lang="sv-SE" dirty="0" err="1"/>
              <a:t>hierarchical</a:t>
            </a:r>
            <a:r>
              <a:rPr lang="sv-SE" dirty="0"/>
              <a:t> </a:t>
            </a:r>
            <a:r>
              <a:rPr lang="sv-SE" dirty="0" err="1"/>
              <a:t>structure</a:t>
            </a:r>
            <a:r>
              <a:rPr lang="sv-SE" dirty="0"/>
              <a:t>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classes</a:t>
            </a:r>
            <a:r>
              <a:rPr lang="sv-SE" dirty="0"/>
              <a:t>/</a:t>
            </a:r>
            <a:r>
              <a:rPr lang="sv-SE" dirty="0" err="1"/>
              <a:t>codes</a:t>
            </a:r>
            <a:r>
              <a:rPr lang="sv-SE" dirty="0"/>
              <a:t>, </a:t>
            </a:r>
            <a:r>
              <a:rPr lang="sv-SE" dirty="0" err="1"/>
              <a:t>but</a:t>
            </a:r>
            <a:endParaRPr lang="sv-SE" dirty="0"/>
          </a:p>
          <a:p>
            <a:pPr lvl="1"/>
            <a:r>
              <a:rPr lang="sv-SE" dirty="0"/>
              <a:t>It is not </a:t>
            </a:r>
            <a:r>
              <a:rPr lang="sv-SE" dirty="0" err="1"/>
              <a:t>always</a:t>
            </a:r>
            <a:r>
              <a:rPr lang="sv-SE" dirty="0"/>
              <a:t> </a:t>
            </a:r>
            <a:r>
              <a:rPr lang="sv-SE" dirty="0" err="1"/>
              <a:t>strict</a:t>
            </a:r>
            <a:r>
              <a:rPr lang="sv-SE" dirty="0"/>
              <a:t> </a:t>
            </a:r>
            <a:r>
              <a:rPr lang="sv-SE" dirty="0" err="1"/>
              <a:t>with</a:t>
            </a:r>
            <a:r>
              <a:rPr lang="sv-SE" dirty="0"/>
              <a:t> </a:t>
            </a:r>
            <a:r>
              <a:rPr lang="sv-SE" dirty="0" err="1"/>
              <a:t>regards</a:t>
            </a:r>
            <a:r>
              <a:rPr lang="sv-SE" dirty="0"/>
              <a:t> to the </a:t>
            </a:r>
            <a:r>
              <a:rPr lang="sv-SE" dirty="0" err="1"/>
              <a:t>nature</a:t>
            </a:r>
            <a:r>
              <a:rPr lang="sv-SE" dirty="0"/>
              <a:t> </a:t>
            </a:r>
            <a:r>
              <a:rPr lang="sv-SE" dirty="0" err="1"/>
              <a:t>of</a:t>
            </a:r>
            <a:r>
              <a:rPr lang="sv-SE" dirty="0"/>
              <a:t> the </a:t>
            </a:r>
            <a:r>
              <a:rPr lang="sv-SE" dirty="0" err="1"/>
              <a:t>hierarchy</a:t>
            </a:r>
            <a:endParaRPr lang="sv-SE" dirty="0"/>
          </a:p>
          <a:p>
            <a:pPr lvl="1"/>
            <a:r>
              <a:rPr lang="sv-SE" dirty="0" err="1"/>
              <a:t>E.g</a:t>
            </a:r>
            <a:r>
              <a:rPr lang="sv-SE" dirty="0"/>
              <a:t>. </a:t>
            </a:r>
            <a:r>
              <a:rPr lang="sv-SE" dirty="0" err="1"/>
              <a:t>taxonomies</a:t>
            </a:r>
            <a:r>
              <a:rPr lang="sv-SE" dirty="0"/>
              <a:t> vs </a:t>
            </a:r>
            <a:r>
              <a:rPr lang="sv-SE" dirty="0" err="1"/>
              <a:t>meronomies</a:t>
            </a:r>
            <a:endParaRPr lang="sv-SE" dirty="0"/>
          </a:p>
          <a:p>
            <a:r>
              <a:rPr lang="sv-SE" dirty="0" err="1"/>
              <a:t>rdfs</a:t>
            </a:r>
            <a:r>
              <a:rPr lang="sv-SE" dirty="0"/>
              <a:t>/</a:t>
            </a:r>
            <a:r>
              <a:rPr lang="sv-SE" dirty="0" err="1"/>
              <a:t>owl</a:t>
            </a:r>
            <a:r>
              <a:rPr lang="sv-SE" dirty="0"/>
              <a:t> </a:t>
            </a:r>
            <a:r>
              <a:rPr lang="sv-SE" dirty="0" err="1"/>
              <a:t>needs</a:t>
            </a:r>
            <a:r>
              <a:rPr lang="sv-SE" dirty="0"/>
              <a:t> to support reasoning and to be ”</a:t>
            </a:r>
            <a:r>
              <a:rPr lang="sv-SE" dirty="0" err="1"/>
              <a:t>semantically</a:t>
            </a:r>
            <a:r>
              <a:rPr lang="sv-SE" dirty="0"/>
              <a:t> </a:t>
            </a:r>
            <a:r>
              <a:rPr lang="sv-SE" dirty="0" err="1"/>
              <a:t>strict</a:t>
            </a:r>
            <a:r>
              <a:rPr lang="sv-SE" dirty="0"/>
              <a:t>”</a:t>
            </a:r>
          </a:p>
          <a:p>
            <a:pPr lvl="1"/>
            <a:r>
              <a:rPr lang="sv-SE" dirty="0"/>
              <a:t>A </a:t>
            </a:r>
            <a:r>
              <a:rPr lang="sv-SE" dirty="0" err="1"/>
              <a:t>class</a:t>
            </a:r>
            <a:r>
              <a:rPr lang="sv-SE" dirty="0"/>
              <a:t> is a set</a:t>
            </a:r>
          </a:p>
          <a:p>
            <a:pPr lvl="1"/>
            <a:r>
              <a:rPr lang="sv-SE" dirty="0" err="1"/>
              <a:t>rdfs:subClassOf</a:t>
            </a:r>
            <a:r>
              <a:rPr lang="sv-SE" dirty="0"/>
              <a:t> </a:t>
            </a:r>
            <a:r>
              <a:rPr lang="sv-SE" dirty="0" err="1"/>
              <a:t>specifies</a:t>
            </a:r>
            <a:r>
              <a:rPr lang="sv-SE" dirty="0"/>
              <a:t> a </a:t>
            </a:r>
            <a:r>
              <a:rPr lang="sv-SE" dirty="0" err="1"/>
              <a:t>subset</a:t>
            </a:r>
            <a:r>
              <a:rPr lang="sv-SE" dirty="0"/>
              <a:t> (</a:t>
            </a:r>
            <a:r>
              <a:rPr lang="sv-SE" dirty="0" err="1"/>
              <a:t>used</a:t>
            </a:r>
            <a:r>
              <a:rPr lang="sv-SE" dirty="0"/>
              <a:t> for </a:t>
            </a:r>
            <a:r>
              <a:rPr lang="sv-SE" dirty="0" err="1"/>
              <a:t>taxonomies</a:t>
            </a:r>
            <a:r>
              <a:rPr lang="sv-SE" dirty="0"/>
              <a:t>)</a:t>
            </a:r>
          </a:p>
          <a:p>
            <a:r>
              <a:rPr lang="sv-SE" dirty="0" err="1"/>
              <a:t>Example</a:t>
            </a:r>
            <a:r>
              <a:rPr lang="sv-SE" dirty="0"/>
              <a:t>: Pillar</a:t>
            </a:r>
          </a:p>
          <a:p>
            <a:pPr lvl="1"/>
            <a:r>
              <a:rPr lang="sv-SE" dirty="0"/>
              <a:t>In V440 </a:t>
            </a:r>
            <a:r>
              <a:rPr lang="sv-SE" dirty="0" err="1"/>
              <a:t>there</a:t>
            </a:r>
            <a:r>
              <a:rPr lang="sv-SE" dirty="0"/>
              <a:t> is no </a:t>
            </a:r>
            <a:r>
              <a:rPr lang="sv-SE" dirty="0" err="1"/>
              <a:t>clear</a:t>
            </a:r>
            <a:r>
              <a:rPr lang="sv-SE" dirty="0"/>
              <a:t> </a:t>
            </a:r>
            <a:r>
              <a:rPr lang="sv-SE" dirty="0" err="1"/>
              <a:t>difference</a:t>
            </a:r>
            <a:r>
              <a:rPr lang="sv-SE" dirty="0"/>
              <a:t> </a:t>
            </a:r>
            <a:r>
              <a:rPr lang="sv-SE" dirty="0" err="1"/>
              <a:t>beteen</a:t>
            </a:r>
            <a:endParaRPr lang="sv-SE" dirty="0"/>
          </a:p>
          <a:p>
            <a:pPr lvl="2"/>
            <a:r>
              <a:rPr lang="sv-SE" dirty="0"/>
              <a:t>The relationship </a:t>
            </a:r>
            <a:r>
              <a:rPr lang="sv-SE" dirty="0" err="1"/>
              <a:t>between</a:t>
            </a:r>
            <a:r>
              <a:rPr lang="sv-SE" dirty="0"/>
              <a:t> </a:t>
            </a:r>
            <a:r>
              <a:rPr lang="sv-SE" dirty="0" err="1"/>
              <a:t>BuildingElement</a:t>
            </a:r>
            <a:r>
              <a:rPr lang="sv-SE" dirty="0"/>
              <a:t> vs Pillar (is-a)</a:t>
            </a:r>
          </a:p>
          <a:p>
            <a:pPr lvl="2"/>
            <a:r>
              <a:rPr lang="sv-SE" dirty="0"/>
              <a:t>And the relationship </a:t>
            </a:r>
            <a:r>
              <a:rPr lang="sv-SE" dirty="0" err="1"/>
              <a:t>between</a:t>
            </a:r>
            <a:r>
              <a:rPr lang="sv-SE" dirty="0"/>
              <a:t> Pillar and Foundation (has-a) </a:t>
            </a:r>
          </a:p>
          <a:p>
            <a:pPr marL="0" indent="0">
              <a:buNone/>
            </a:pPr>
            <a:endParaRPr lang="en-SE" dirty="0"/>
          </a:p>
        </p:txBody>
      </p:sp>
      <p:pic>
        <p:nvPicPr>
          <p:cNvPr id="4" name="Bildobjekt 3">
            <a:extLst>
              <a:ext uri="{FF2B5EF4-FFF2-40B4-BE49-F238E27FC236}">
                <a16:creationId xmlns:a16="http://schemas.microsoft.com/office/drawing/2014/main" id="{A15FF4FC-0EB2-4EF8-9DFD-1AC50F74D6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5041" y="1070256"/>
            <a:ext cx="4295775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5186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ubrik 1">
            <a:extLst>
              <a:ext uri="{FF2B5EF4-FFF2-40B4-BE49-F238E27FC236}">
                <a16:creationId xmlns:a16="http://schemas.microsoft.com/office/drawing/2014/main" id="{AA028B34-495A-45CF-BA53-30C92CD11611}"/>
              </a:ext>
            </a:extLst>
          </p:cNvPr>
          <p:cNvSpPr txBox="1">
            <a:spLocks/>
          </p:cNvSpPr>
          <p:nvPr/>
        </p:nvSpPr>
        <p:spPr>
          <a:xfrm>
            <a:off x="838200" y="103981"/>
            <a:ext cx="10515600" cy="1187923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v-SE" sz="6300" dirty="0"/>
              <a:t>The process</a:t>
            </a:r>
            <a:r>
              <a:rPr lang="sv-SE" dirty="0"/>
              <a:t/>
            </a:r>
            <a:br>
              <a:rPr lang="sv-SE" dirty="0"/>
            </a:br>
            <a:endParaRPr lang="en-SE" dirty="0"/>
          </a:p>
        </p:txBody>
      </p:sp>
      <p:pic>
        <p:nvPicPr>
          <p:cNvPr id="3" name="Bildobjekt 2" descr="En bild som visar objekt&#10;&#10;Automatiskt genererad beskrivning">
            <a:extLst>
              <a:ext uri="{FF2B5EF4-FFF2-40B4-BE49-F238E27FC236}">
                <a16:creationId xmlns:a16="http://schemas.microsoft.com/office/drawing/2014/main" id="{1BAD730A-AEF2-4FD2-9FF5-51404BF620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=""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305872" y="3545208"/>
            <a:ext cx="805032" cy="748680"/>
          </a:xfrm>
          <a:prstGeom prst="rect">
            <a:avLst/>
          </a:prstGeom>
        </p:spPr>
      </p:pic>
      <p:pic>
        <p:nvPicPr>
          <p:cNvPr id="8" name="Bildobjekt 7">
            <a:extLst>
              <a:ext uri="{FF2B5EF4-FFF2-40B4-BE49-F238E27FC236}">
                <a16:creationId xmlns:a16="http://schemas.microsoft.com/office/drawing/2014/main" id="{6FB51271-27E7-4981-A090-C917F0C04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7541" y="2580296"/>
            <a:ext cx="2228850" cy="1914525"/>
          </a:xfrm>
          <a:prstGeom prst="rect">
            <a:avLst/>
          </a:prstGeom>
        </p:spPr>
      </p:pic>
      <p:sp>
        <p:nvSpPr>
          <p:cNvPr id="2" name="Rektangel 1">
            <a:extLst>
              <a:ext uri="{FF2B5EF4-FFF2-40B4-BE49-F238E27FC236}">
                <a16:creationId xmlns:a16="http://schemas.microsoft.com/office/drawing/2014/main" id="{4C384028-359B-4A47-A13B-74E5C3371387}"/>
              </a:ext>
            </a:extLst>
          </p:cNvPr>
          <p:cNvSpPr/>
          <p:nvPr/>
        </p:nvSpPr>
        <p:spPr>
          <a:xfrm>
            <a:off x="738231" y="1291904"/>
            <a:ext cx="1426128" cy="91440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/>
              <a:t>Define</a:t>
            </a:r>
            <a:r>
              <a:rPr lang="sv-SE" dirty="0"/>
              <a:t> </a:t>
            </a:r>
            <a:r>
              <a:rPr lang="sv-SE" dirty="0" err="1"/>
              <a:t>principles</a:t>
            </a:r>
            <a:endParaRPr lang="en-SE" dirty="0"/>
          </a:p>
        </p:txBody>
      </p:sp>
      <p:sp>
        <p:nvSpPr>
          <p:cNvPr id="7" name="Rektangel 6">
            <a:extLst>
              <a:ext uri="{FF2B5EF4-FFF2-40B4-BE49-F238E27FC236}">
                <a16:creationId xmlns:a16="http://schemas.microsoft.com/office/drawing/2014/main" id="{80C61579-339E-45B9-9D65-E58A67CFA223}"/>
              </a:ext>
            </a:extLst>
          </p:cNvPr>
          <p:cNvSpPr/>
          <p:nvPr/>
        </p:nvSpPr>
        <p:spPr>
          <a:xfrm>
            <a:off x="2933493" y="1201527"/>
            <a:ext cx="1631659" cy="1058029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/>
              <a:t>Verify</a:t>
            </a:r>
            <a:r>
              <a:rPr lang="sv-SE" dirty="0"/>
              <a:t> </a:t>
            </a:r>
            <a:r>
              <a:rPr lang="sv-SE" dirty="0" err="1"/>
              <a:t>principles</a:t>
            </a:r>
            <a:r>
              <a:rPr lang="sv-SE" dirty="0"/>
              <a:t> </a:t>
            </a:r>
            <a:r>
              <a:rPr lang="sv-SE" dirty="0" err="1"/>
              <a:t>with</a:t>
            </a:r>
            <a:r>
              <a:rPr lang="sv-SE" dirty="0"/>
              <a:t> </a:t>
            </a:r>
            <a:r>
              <a:rPr lang="sv-SE" dirty="0" err="1"/>
              <a:t>domain</a:t>
            </a:r>
            <a:r>
              <a:rPr lang="sv-SE" dirty="0"/>
              <a:t> experts</a:t>
            </a:r>
            <a:endParaRPr lang="en-SE" dirty="0"/>
          </a:p>
        </p:txBody>
      </p:sp>
      <p:sp>
        <p:nvSpPr>
          <p:cNvPr id="9" name="Rektangel 8">
            <a:extLst>
              <a:ext uri="{FF2B5EF4-FFF2-40B4-BE49-F238E27FC236}">
                <a16:creationId xmlns:a16="http://schemas.microsoft.com/office/drawing/2014/main" id="{7A713082-F54C-4BA6-8113-795A422059AF}"/>
              </a:ext>
            </a:extLst>
          </p:cNvPr>
          <p:cNvSpPr/>
          <p:nvPr/>
        </p:nvSpPr>
        <p:spPr>
          <a:xfrm>
            <a:off x="3084494" y="2777240"/>
            <a:ext cx="1426128" cy="91440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/>
              <a:t>Define</a:t>
            </a:r>
            <a:r>
              <a:rPr lang="sv-SE" dirty="0"/>
              <a:t> Excel </a:t>
            </a:r>
            <a:r>
              <a:rPr lang="sv-SE" dirty="0" err="1"/>
              <a:t>structure</a:t>
            </a:r>
            <a:endParaRPr lang="en-SE" dirty="0"/>
          </a:p>
        </p:txBody>
      </p:sp>
      <p:sp>
        <p:nvSpPr>
          <p:cNvPr id="10" name="Rektangel 9">
            <a:extLst>
              <a:ext uri="{FF2B5EF4-FFF2-40B4-BE49-F238E27FC236}">
                <a16:creationId xmlns:a16="http://schemas.microsoft.com/office/drawing/2014/main" id="{DCC0B396-B2EB-4C0A-9E5E-AC3D2ECB0D1E}"/>
              </a:ext>
            </a:extLst>
          </p:cNvPr>
          <p:cNvSpPr/>
          <p:nvPr/>
        </p:nvSpPr>
        <p:spPr>
          <a:xfrm>
            <a:off x="3084494" y="4147456"/>
            <a:ext cx="1426128" cy="91440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Bulk input from </a:t>
            </a:r>
            <a:r>
              <a:rPr lang="sv-SE" dirty="0" err="1"/>
              <a:t>domain</a:t>
            </a:r>
            <a:r>
              <a:rPr lang="sv-SE" dirty="0"/>
              <a:t> experts</a:t>
            </a:r>
            <a:endParaRPr lang="en-SE" dirty="0"/>
          </a:p>
        </p:txBody>
      </p:sp>
      <p:sp>
        <p:nvSpPr>
          <p:cNvPr id="12" name="Rektangel 11">
            <a:extLst>
              <a:ext uri="{FF2B5EF4-FFF2-40B4-BE49-F238E27FC236}">
                <a16:creationId xmlns:a16="http://schemas.microsoft.com/office/drawing/2014/main" id="{48C20A93-3F72-4E6B-BCE5-42E8DB5D7B0B}"/>
              </a:ext>
            </a:extLst>
          </p:cNvPr>
          <p:cNvSpPr/>
          <p:nvPr/>
        </p:nvSpPr>
        <p:spPr>
          <a:xfrm>
            <a:off x="5122682" y="4075642"/>
            <a:ext cx="2201632" cy="1058028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/>
              <a:t>Convert</a:t>
            </a:r>
            <a:r>
              <a:rPr lang="sv-SE" dirty="0"/>
              <a:t> </a:t>
            </a:r>
            <a:r>
              <a:rPr lang="sv-SE" dirty="0" err="1"/>
              <a:t>excel</a:t>
            </a:r>
            <a:r>
              <a:rPr lang="sv-SE" dirty="0"/>
              <a:t> to </a:t>
            </a:r>
            <a:r>
              <a:rPr lang="sv-SE" dirty="0" err="1"/>
              <a:t>rdf</a:t>
            </a:r>
            <a:r>
              <a:rPr lang="sv-SE" dirty="0"/>
              <a:t> (</a:t>
            </a:r>
            <a:r>
              <a:rPr lang="sv-SE" dirty="0" err="1"/>
              <a:t>generic</a:t>
            </a:r>
            <a:r>
              <a:rPr lang="sv-SE" dirty="0"/>
              <a:t> </a:t>
            </a:r>
            <a:r>
              <a:rPr lang="sv-SE" dirty="0" err="1"/>
              <a:t>spreadsheet</a:t>
            </a:r>
            <a:r>
              <a:rPr lang="sv-SE" dirty="0"/>
              <a:t> </a:t>
            </a:r>
            <a:r>
              <a:rPr lang="sv-SE" dirty="0" err="1"/>
              <a:t>structure</a:t>
            </a:r>
            <a:r>
              <a:rPr lang="sv-SE" dirty="0"/>
              <a:t>)</a:t>
            </a:r>
            <a:endParaRPr lang="en-SE" dirty="0"/>
          </a:p>
        </p:txBody>
      </p:sp>
      <p:sp>
        <p:nvSpPr>
          <p:cNvPr id="4" name="Pil: höger 3">
            <a:extLst>
              <a:ext uri="{FF2B5EF4-FFF2-40B4-BE49-F238E27FC236}">
                <a16:creationId xmlns:a16="http://schemas.microsoft.com/office/drawing/2014/main" id="{6B7E19C4-352C-44D7-A7E5-CDC7B47A731A}"/>
              </a:ext>
            </a:extLst>
          </p:cNvPr>
          <p:cNvSpPr/>
          <p:nvPr/>
        </p:nvSpPr>
        <p:spPr>
          <a:xfrm>
            <a:off x="2264328" y="1585519"/>
            <a:ext cx="571151" cy="306816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3" name="Pil: nedåt 12">
            <a:extLst>
              <a:ext uri="{FF2B5EF4-FFF2-40B4-BE49-F238E27FC236}">
                <a16:creationId xmlns:a16="http://schemas.microsoft.com/office/drawing/2014/main" id="{508351E7-C818-48B5-8B7B-14E36D51F3AB}"/>
              </a:ext>
            </a:extLst>
          </p:cNvPr>
          <p:cNvSpPr/>
          <p:nvPr/>
        </p:nvSpPr>
        <p:spPr>
          <a:xfrm>
            <a:off x="3682767" y="2345734"/>
            <a:ext cx="209725" cy="347132"/>
          </a:xfrm>
          <a:prstGeom prst="down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4" name="Pil: nedåt 13">
            <a:extLst>
              <a:ext uri="{FF2B5EF4-FFF2-40B4-BE49-F238E27FC236}">
                <a16:creationId xmlns:a16="http://schemas.microsoft.com/office/drawing/2014/main" id="{5E8C51F5-8DB6-4A7A-9BE0-491E7CA44DC9}"/>
              </a:ext>
            </a:extLst>
          </p:cNvPr>
          <p:cNvSpPr/>
          <p:nvPr/>
        </p:nvSpPr>
        <p:spPr>
          <a:xfrm>
            <a:off x="3690599" y="3776014"/>
            <a:ext cx="201893" cy="341159"/>
          </a:xfrm>
          <a:prstGeom prst="down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5" name="Pil: höger 14">
            <a:extLst>
              <a:ext uri="{FF2B5EF4-FFF2-40B4-BE49-F238E27FC236}">
                <a16:creationId xmlns:a16="http://schemas.microsoft.com/office/drawing/2014/main" id="{0652D43B-1512-45F5-8465-A0082491FBAA}"/>
              </a:ext>
            </a:extLst>
          </p:cNvPr>
          <p:cNvSpPr/>
          <p:nvPr/>
        </p:nvSpPr>
        <p:spPr>
          <a:xfrm>
            <a:off x="4583132" y="4474176"/>
            <a:ext cx="485020" cy="260959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6" name="Pil: uppåt 15">
            <a:extLst>
              <a:ext uri="{FF2B5EF4-FFF2-40B4-BE49-F238E27FC236}">
                <a16:creationId xmlns:a16="http://schemas.microsoft.com/office/drawing/2014/main" id="{FBB1DDB2-C7BA-4154-934F-74D2969E9DC0}"/>
              </a:ext>
            </a:extLst>
          </p:cNvPr>
          <p:cNvSpPr/>
          <p:nvPr/>
        </p:nvSpPr>
        <p:spPr>
          <a:xfrm>
            <a:off x="5995052" y="3776014"/>
            <a:ext cx="201893" cy="254547"/>
          </a:xfrm>
          <a:prstGeom prst="up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7" name="Rektangel 16">
            <a:extLst>
              <a:ext uri="{FF2B5EF4-FFF2-40B4-BE49-F238E27FC236}">
                <a16:creationId xmlns:a16="http://schemas.microsoft.com/office/drawing/2014/main" id="{3E0E27D7-F7DD-4C46-BC8F-EB1C6FFDEA3C}"/>
              </a:ext>
            </a:extLst>
          </p:cNvPr>
          <p:cNvSpPr/>
          <p:nvPr/>
        </p:nvSpPr>
        <p:spPr>
          <a:xfrm>
            <a:off x="5068152" y="2631545"/>
            <a:ext cx="2201632" cy="1058028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/>
              <a:t>Generate</a:t>
            </a:r>
            <a:r>
              <a:rPr lang="sv-SE" dirty="0"/>
              <a:t> V440 </a:t>
            </a:r>
            <a:r>
              <a:rPr lang="sv-SE" dirty="0" err="1"/>
              <a:t>ontology</a:t>
            </a:r>
            <a:r>
              <a:rPr lang="sv-SE" dirty="0"/>
              <a:t> </a:t>
            </a:r>
            <a:r>
              <a:rPr lang="sv-SE" dirty="0" err="1"/>
              <a:t>using</a:t>
            </a:r>
            <a:r>
              <a:rPr lang="sv-SE" dirty="0"/>
              <a:t> SPARQL/SPIN</a:t>
            </a:r>
            <a:endParaRPr lang="en-SE" dirty="0"/>
          </a:p>
        </p:txBody>
      </p:sp>
      <p:pic>
        <p:nvPicPr>
          <p:cNvPr id="18" name="Bildobjekt 17">
            <a:extLst>
              <a:ext uri="{FF2B5EF4-FFF2-40B4-BE49-F238E27FC236}">
                <a16:creationId xmlns:a16="http://schemas.microsoft.com/office/drawing/2014/main" id="{EC53CF50-8820-4DD3-A127-160C8346FD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0587" y="4735135"/>
            <a:ext cx="1552979" cy="970856"/>
          </a:xfrm>
          <a:prstGeom prst="rect">
            <a:avLst/>
          </a:prstGeom>
        </p:spPr>
      </p:pic>
      <p:sp>
        <p:nvSpPr>
          <p:cNvPr id="19" name="Pil: uppåt 18">
            <a:extLst>
              <a:ext uri="{FF2B5EF4-FFF2-40B4-BE49-F238E27FC236}">
                <a16:creationId xmlns:a16="http://schemas.microsoft.com/office/drawing/2014/main" id="{E9A6DC14-0756-4C61-A1BD-319DCCD88FD1}"/>
              </a:ext>
            </a:extLst>
          </p:cNvPr>
          <p:cNvSpPr/>
          <p:nvPr/>
        </p:nvSpPr>
        <p:spPr>
          <a:xfrm>
            <a:off x="5995052" y="2325749"/>
            <a:ext cx="201893" cy="254547"/>
          </a:xfrm>
          <a:prstGeom prst="up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pic>
        <p:nvPicPr>
          <p:cNvPr id="21" name="Bildobjekt 20">
            <a:extLst>
              <a:ext uri="{FF2B5EF4-FFF2-40B4-BE49-F238E27FC236}">
                <a16:creationId xmlns:a16="http://schemas.microsoft.com/office/drawing/2014/main" id="{F644347E-0703-4C19-94CE-22EC7D2BA1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=""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5460960" y="420605"/>
            <a:ext cx="1525076" cy="770788"/>
          </a:xfrm>
          <a:prstGeom prst="rect">
            <a:avLst/>
          </a:prstGeom>
        </p:spPr>
      </p:pic>
      <p:sp>
        <p:nvSpPr>
          <p:cNvPr id="24" name="Rektangel 23">
            <a:extLst>
              <a:ext uri="{FF2B5EF4-FFF2-40B4-BE49-F238E27FC236}">
                <a16:creationId xmlns:a16="http://schemas.microsoft.com/office/drawing/2014/main" id="{1566FA2F-B34D-466F-841A-F0786D2D5DD8}"/>
              </a:ext>
            </a:extLst>
          </p:cNvPr>
          <p:cNvSpPr/>
          <p:nvPr/>
        </p:nvSpPr>
        <p:spPr>
          <a:xfrm>
            <a:off x="5068152" y="1229557"/>
            <a:ext cx="2201632" cy="1058028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/>
              <a:t>Verification</a:t>
            </a:r>
            <a:endParaRPr lang="sv-SE" dirty="0"/>
          </a:p>
          <a:p>
            <a:pPr algn="ctr"/>
            <a:r>
              <a:rPr lang="sv-SE" dirty="0" err="1"/>
              <a:t>Validation</a:t>
            </a:r>
            <a:endParaRPr lang="en-SE" dirty="0"/>
          </a:p>
        </p:txBody>
      </p:sp>
      <p:pic>
        <p:nvPicPr>
          <p:cNvPr id="26" name="Bildobjekt 25" descr="En bild som visar kläder, militäruniform&#10;&#10;Automatiskt genererad beskrivning">
            <a:extLst>
              <a:ext uri="{FF2B5EF4-FFF2-40B4-BE49-F238E27FC236}">
                <a16:creationId xmlns:a16="http://schemas.microsoft.com/office/drawing/2014/main" id="{D442BA01-13BA-4AA7-B201-A5DD9BD5ED1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=""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3295469" y="5133670"/>
            <a:ext cx="907706" cy="1293481"/>
          </a:xfrm>
          <a:prstGeom prst="rect">
            <a:avLst/>
          </a:prstGeom>
        </p:spPr>
      </p:pic>
      <p:pic>
        <p:nvPicPr>
          <p:cNvPr id="30" name="Bildobjekt 29">
            <a:extLst>
              <a:ext uri="{FF2B5EF4-FFF2-40B4-BE49-F238E27FC236}">
                <a16:creationId xmlns:a16="http://schemas.microsoft.com/office/drawing/2014/main" id="{D5A71733-FA56-439B-A311-19E69AA9559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56409" y="5116020"/>
            <a:ext cx="2481072" cy="457200"/>
          </a:xfrm>
          <a:prstGeom prst="rect">
            <a:avLst/>
          </a:prstGeom>
        </p:spPr>
      </p:pic>
      <p:pic>
        <p:nvPicPr>
          <p:cNvPr id="32" name="Bildobjekt 31" descr="En bild som visar kläder, militäruniform&#10;&#10;Automatiskt genererad beskrivning">
            <a:extLst>
              <a:ext uri="{FF2B5EF4-FFF2-40B4-BE49-F238E27FC236}">
                <a16:creationId xmlns:a16="http://schemas.microsoft.com/office/drawing/2014/main" id="{F8A8ABF7-0401-4859-B795-691CC6CAF68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=""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2197530" y="2156302"/>
            <a:ext cx="591233" cy="842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5769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objekt 7">
            <a:extLst>
              <a:ext uri="{FF2B5EF4-FFF2-40B4-BE49-F238E27FC236}">
                <a16:creationId xmlns:a16="http://schemas.microsoft.com/office/drawing/2014/main" id="{FC2F5452-AF46-4149-9447-BEF209D857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2854" y="407871"/>
            <a:ext cx="3300082" cy="2485505"/>
          </a:xfrm>
          <a:prstGeom prst="rect">
            <a:avLst/>
          </a:prstGeom>
        </p:spPr>
      </p:pic>
      <p:cxnSp>
        <p:nvCxnSpPr>
          <p:cNvPr id="7" name="Rak pilkoppling 9">
            <a:extLst>
              <a:ext uri="{FF2B5EF4-FFF2-40B4-BE49-F238E27FC236}">
                <a16:creationId xmlns:a16="http://schemas.microsoft.com/office/drawing/2014/main" id="{FAD8D78E-FDE1-4256-A6BE-7876FF944B87}"/>
              </a:ext>
            </a:extLst>
          </p:cNvPr>
          <p:cNvCxnSpPr>
            <a:cxnSpLocks/>
            <a:stCxn id="15" idx="2"/>
          </p:cNvCxnSpPr>
          <p:nvPr/>
        </p:nvCxnSpPr>
        <p:spPr>
          <a:xfrm flipH="1">
            <a:off x="1559460" y="3149808"/>
            <a:ext cx="1" cy="85149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Rak pilkoppling 10">
            <a:extLst>
              <a:ext uri="{FF2B5EF4-FFF2-40B4-BE49-F238E27FC236}">
                <a16:creationId xmlns:a16="http://schemas.microsoft.com/office/drawing/2014/main" id="{0C5D0A41-D225-4E8B-A30E-EEECB99E4912}"/>
              </a:ext>
            </a:extLst>
          </p:cNvPr>
          <p:cNvCxnSpPr>
            <a:cxnSpLocks/>
          </p:cNvCxnSpPr>
          <p:nvPr/>
        </p:nvCxnSpPr>
        <p:spPr>
          <a:xfrm>
            <a:off x="4585590" y="5560083"/>
            <a:ext cx="1445755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ak pilkoppling 13">
            <a:extLst>
              <a:ext uri="{FF2B5EF4-FFF2-40B4-BE49-F238E27FC236}">
                <a16:creationId xmlns:a16="http://schemas.microsoft.com/office/drawing/2014/main" id="{E6358437-4074-46D4-AAC0-FC8AE9125C4E}"/>
              </a:ext>
            </a:extLst>
          </p:cNvPr>
          <p:cNvCxnSpPr>
            <a:cxnSpLocks/>
            <a:stCxn id="15" idx="3"/>
            <a:endCxn id="6" idx="1"/>
          </p:cNvCxnSpPr>
          <p:nvPr/>
        </p:nvCxnSpPr>
        <p:spPr>
          <a:xfrm flipV="1">
            <a:off x="2802808" y="1650624"/>
            <a:ext cx="2680046" cy="526898"/>
          </a:xfrm>
          <a:prstGeom prst="straightConnector1">
            <a:avLst/>
          </a:prstGeom>
          <a:ln w="381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ruta 16">
            <a:extLst>
              <a:ext uri="{FF2B5EF4-FFF2-40B4-BE49-F238E27FC236}">
                <a16:creationId xmlns:a16="http://schemas.microsoft.com/office/drawing/2014/main" id="{5092CE1E-9851-407D-AC70-A65626C1774D}"/>
              </a:ext>
            </a:extLst>
          </p:cNvPr>
          <p:cNvSpPr txBox="1"/>
          <p:nvPr/>
        </p:nvSpPr>
        <p:spPr>
          <a:xfrm>
            <a:off x="1559461" y="3417714"/>
            <a:ext cx="1346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err="1"/>
              <a:t>composition</a:t>
            </a:r>
            <a:endParaRPr lang="en-SE" dirty="0"/>
          </a:p>
        </p:txBody>
      </p:sp>
      <p:sp>
        <p:nvSpPr>
          <p:cNvPr id="14" name="Rubrik 1">
            <a:extLst>
              <a:ext uri="{FF2B5EF4-FFF2-40B4-BE49-F238E27FC236}">
                <a16:creationId xmlns:a16="http://schemas.microsoft.com/office/drawing/2014/main" id="{D5D82312-C07F-4D5C-9D9F-D4D0EAA59776}"/>
              </a:ext>
            </a:extLst>
          </p:cNvPr>
          <p:cNvSpPr txBox="1">
            <a:spLocks/>
          </p:cNvSpPr>
          <p:nvPr/>
        </p:nvSpPr>
        <p:spPr>
          <a:xfrm>
            <a:off x="212260" y="52335"/>
            <a:ext cx="10515600" cy="61162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v-SE" dirty="0" err="1"/>
              <a:t>Ontology</a:t>
            </a:r>
            <a:endParaRPr lang="en-SE" dirty="0"/>
          </a:p>
        </p:txBody>
      </p:sp>
      <p:pic>
        <p:nvPicPr>
          <p:cNvPr id="15" name="Bildobjekt 14">
            <a:extLst>
              <a:ext uri="{FF2B5EF4-FFF2-40B4-BE49-F238E27FC236}">
                <a16:creationId xmlns:a16="http://schemas.microsoft.com/office/drawing/2014/main" id="{50AEF6F7-A5B2-43A1-BB1C-6AFF7841FF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113" y="1205236"/>
            <a:ext cx="2486695" cy="1944572"/>
          </a:xfrm>
          <a:prstGeom prst="rect">
            <a:avLst/>
          </a:prstGeom>
        </p:spPr>
      </p:pic>
      <p:pic>
        <p:nvPicPr>
          <p:cNvPr id="16" name="Bildobjekt 15">
            <a:extLst>
              <a:ext uri="{FF2B5EF4-FFF2-40B4-BE49-F238E27FC236}">
                <a16:creationId xmlns:a16="http://schemas.microsoft.com/office/drawing/2014/main" id="{FBF9B39A-6303-4CA2-A82B-9BAE21812B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260" y="4047829"/>
            <a:ext cx="4543350" cy="2248012"/>
          </a:xfrm>
          <a:prstGeom prst="rect">
            <a:avLst/>
          </a:prstGeom>
        </p:spPr>
      </p:pic>
      <p:pic>
        <p:nvPicPr>
          <p:cNvPr id="19" name="Bildobjekt 18">
            <a:extLst>
              <a:ext uri="{FF2B5EF4-FFF2-40B4-BE49-F238E27FC236}">
                <a16:creationId xmlns:a16="http://schemas.microsoft.com/office/drawing/2014/main" id="{90723E5C-8F28-4E2F-9E58-A319281821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6520" y="3964625"/>
            <a:ext cx="2821255" cy="2248012"/>
          </a:xfrm>
          <a:prstGeom prst="rect">
            <a:avLst/>
          </a:prstGeom>
        </p:spPr>
      </p:pic>
      <p:cxnSp>
        <p:nvCxnSpPr>
          <p:cNvPr id="27" name="Rak pilkoppling 9">
            <a:extLst>
              <a:ext uri="{FF2B5EF4-FFF2-40B4-BE49-F238E27FC236}">
                <a16:creationId xmlns:a16="http://schemas.microsoft.com/office/drawing/2014/main" id="{E7A122DA-5D61-4FB3-9930-D6F84DD19C48}"/>
              </a:ext>
            </a:extLst>
          </p:cNvPr>
          <p:cNvCxnSpPr>
            <a:cxnSpLocks/>
          </p:cNvCxnSpPr>
          <p:nvPr/>
        </p:nvCxnSpPr>
        <p:spPr>
          <a:xfrm flipV="1">
            <a:off x="3070371" y="1986898"/>
            <a:ext cx="2487509" cy="2675164"/>
          </a:xfrm>
          <a:prstGeom prst="straightConnector1">
            <a:avLst/>
          </a:prstGeom>
          <a:ln w="381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Rak pilkoppling 9">
            <a:extLst>
              <a:ext uri="{FF2B5EF4-FFF2-40B4-BE49-F238E27FC236}">
                <a16:creationId xmlns:a16="http://schemas.microsoft.com/office/drawing/2014/main" id="{8C52CD83-1645-49C0-AA2F-A6DC5B418136}"/>
              </a:ext>
            </a:extLst>
          </p:cNvPr>
          <p:cNvCxnSpPr>
            <a:cxnSpLocks/>
            <a:stCxn id="19" idx="0"/>
            <a:endCxn id="6" idx="2"/>
          </p:cNvCxnSpPr>
          <p:nvPr/>
        </p:nvCxnSpPr>
        <p:spPr>
          <a:xfrm flipH="1" flipV="1">
            <a:off x="7132895" y="2893376"/>
            <a:ext cx="544253" cy="1071249"/>
          </a:xfrm>
          <a:prstGeom prst="straightConnector1">
            <a:avLst/>
          </a:prstGeom>
          <a:ln w="381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ruta 16">
            <a:extLst>
              <a:ext uri="{FF2B5EF4-FFF2-40B4-BE49-F238E27FC236}">
                <a16:creationId xmlns:a16="http://schemas.microsoft.com/office/drawing/2014/main" id="{E9AEB6B0-873D-40E5-87E2-194AEC49D3AB}"/>
              </a:ext>
            </a:extLst>
          </p:cNvPr>
          <p:cNvSpPr txBox="1"/>
          <p:nvPr/>
        </p:nvSpPr>
        <p:spPr>
          <a:xfrm>
            <a:off x="4585590" y="5167489"/>
            <a:ext cx="1346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err="1"/>
              <a:t>composition</a:t>
            </a:r>
            <a:endParaRPr lang="en-SE" dirty="0"/>
          </a:p>
        </p:txBody>
      </p:sp>
      <p:sp>
        <p:nvSpPr>
          <p:cNvPr id="37" name="textruta 36">
            <a:extLst>
              <a:ext uri="{FF2B5EF4-FFF2-40B4-BE49-F238E27FC236}">
                <a16:creationId xmlns:a16="http://schemas.microsoft.com/office/drawing/2014/main" id="{51AFB924-C115-47F9-A75B-9C73C712E211}"/>
              </a:ext>
            </a:extLst>
          </p:cNvPr>
          <p:cNvSpPr txBox="1"/>
          <p:nvPr/>
        </p:nvSpPr>
        <p:spPr>
          <a:xfrm>
            <a:off x="316113" y="789380"/>
            <a:ext cx="2021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u="sng" dirty="0"/>
              <a:t>Construction </a:t>
            </a:r>
            <a:r>
              <a:rPr lang="sv-SE" b="1" u="sng" dirty="0" err="1"/>
              <a:t>entity</a:t>
            </a:r>
            <a:endParaRPr lang="en-SE" b="1" u="sng" dirty="0"/>
          </a:p>
        </p:txBody>
      </p:sp>
      <p:sp>
        <p:nvSpPr>
          <p:cNvPr id="43" name="textruta 42">
            <a:extLst>
              <a:ext uri="{FF2B5EF4-FFF2-40B4-BE49-F238E27FC236}">
                <a16:creationId xmlns:a16="http://schemas.microsoft.com/office/drawing/2014/main" id="{414EAF0D-1A0B-4DF7-A08C-34BB211C734D}"/>
              </a:ext>
            </a:extLst>
          </p:cNvPr>
          <p:cNvSpPr txBox="1"/>
          <p:nvPr/>
        </p:nvSpPr>
        <p:spPr>
          <a:xfrm>
            <a:off x="308026" y="6349014"/>
            <a:ext cx="24738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u="sng" dirty="0"/>
              <a:t>Construction </a:t>
            </a:r>
            <a:r>
              <a:rPr lang="sv-SE" b="1" u="sng" dirty="0" err="1"/>
              <a:t>entity</a:t>
            </a:r>
            <a:r>
              <a:rPr lang="sv-SE" b="1" u="sng" dirty="0"/>
              <a:t> part</a:t>
            </a:r>
            <a:endParaRPr lang="en-SE" b="1" u="sng" dirty="0"/>
          </a:p>
        </p:txBody>
      </p:sp>
      <p:sp>
        <p:nvSpPr>
          <p:cNvPr id="44" name="textruta 43">
            <a:extLst>
              <a:ext uri="{FF2B5EF4-FFF2-40B4-BE49-F238E27FC236}">
                <a16:creationId xmlns:a16="http://schemas.microsoft.com/office/drawing/2014/main" id="{5BB254AB-86F7-4A72-B7B6-1FB9EED81E4F}"/>
              </a:ext>
            </a:extLst>
          </p:cNvPr>
          <p:cNvSpPr txBox="1"/>
          <p:nvPr/>
        </p:nvSpPr>
        <p:spPr>
          <a:xfrm>
            <a:off x="6266520" y="6349014"/>
            <a:ext cx="2251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u="sng" dirty="0"/>
              <a:t>Construction element</a:t>
            </a:r>
            <a:endParaRPr lang="en-SE" b="1" u="sng" dirty="0"/>
          </a:p>
        </p:txBody>
      </p:sp>
      <p:sp>
        <p:nvSpPr>
          <p:cNvPr id="47" name="textruta 46">
            <a:extLst>
              <a:ext uri="{FF2B5EF4-FFF2-40B4-BE49-F238E27FC236}">
                <a16:creationId xmlns:a16="http://schemas.microsoft.com/office/drawing/2014/main" id="{856FA563-3E15-4CB0-A999-318FD2212093}"/>
              </a:ext>
            </a:extLst>
          </p:cNvPr>
          <p:cNvSpPr txBox="1"/>
          <p:nvPr/>
        </p:nvSpPr>
        <p:spPr>
          <a:xfrm>
            <a:off x="5932112" y="52335"/>
            <a:ext cx="1174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u="sng" dirty="0" err="1"/>
              <a:t>Properties</a:t>
            </a:r>
            <a:endParaRPr lang="en-SE" b="1" u="sng" dirty="0"/>
          </a:p>
        </p:txBody>
      </p:sp>
    </p:spTree>
    <p:extLst>
      <p:ext uri="{BB962C8B-B14F-4D97-AF65-F5344CB8AC3E}">
        <p14:creationId xmlns:p14="http://schemas.microsoft.com/office/powerpoint/2010/main" val="7290655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B468DEE6-BFDA-459A-91F8-607AFEFC1889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v-SE" dirty="0" err="1"/>
              <a:t>Example</a:t>
            </a:r>
            <a:r>
              <a:rPr lang="sv-SE" dirty="0"/>
              <a:t> </a:t>
            </a:r>
            <a:r>
              <a:rPr lang="sv-SE" dirty="0" err="1"/>
              <a:t>dataset</a:t>
            </a:r>
            <a:endParaRPr lang="en-SE" dirty="0"/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8D0DBE89-8DD2-49FA-92BF-7805EFA7717C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b-NO" sz="1800">
                <a:latin typeface="Arial" panose="020B0604020202020204" pitchFamily="34" charset="0"/>
                <a:cs typeface="Arial" panose="020B0604020202020204" pitchFamily="34" charset="0"/>
              </a:rPr>
              <a:t>dataset_test:Brudekke_E_1</a:t>
            </a:r>
            <a:br>
              <a:rPr lang="nb-NO" sz="180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nb-NO" sz="1800">
                <a:latin typeface="Arial" panose="020B0604020202020204" pitchFamily="34" charset="0"/>
                <a:cs typeface="Arial" panose="020B0604020202020204" pitchFamily="34" charset="0"/>
              </a:rPr>
              <a:t>  rdf:type v440_1:Brudekke_E ; </a:t>
            </a:r>
            <a:br>
              <a:rPr lang="nb-NO" sz="180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SE" sz="180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sv-SE" sz="180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sv-SE" sz="180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dataset_test:Peler_B2_1</a:t>
            </a:r>
            <a:b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nb-NO" sz="1800">
                <a:latin typeface="Arial" panose="020B0604020202020204" pitchFamily="34" charset="0"/>
                <a:cs typeface="Arial" panose="020B0604020202020204" pitchFamily="34" charset="0"/>
              </a:rPr>
              <a:t>rdf:type v440_1:Peler_B2 ;</a:t>
            </a:r>
            <a:br>
              <a:rPr lang="nb-NO" sz="180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SE" sz="180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sv-SE" sz="180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sv-SE" sz="180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dataset_test:Platebru_massiv_21_1</a:t>
            </a:r>
            <a:b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  rdf:type v440_1:Platebru_massiv_21 ;</a:t>
            </a:r>
            <a:b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nb-NO" sz="1800">
                <a:latin typeface="Arial" panose="020B0604020202020204" pitchFamily="34" charset="0"/>
                <a:cs typeface="Arial" panose="020B0604020202020204" pitchFamily="34" charset="0"/>
              </a:rPr>
              <a:t>v440_1:harElement dataset_test:Brudekke_E_1 ;</a:t>
            </a:r>
            <a:br>
              <a:rPr lang="nb-NO" sz="180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nb-NO" sz="1800">
                <a:latin typeface="Arial" panose="020B0604020202020204" pitchFamily="34" charset="0"/>
                <a:cs typeface="Arial" panose="020B0604020202020204" pitchFamily="34" charset="0"/>
              </a:rPr>
              <a:t>  v440_1:harElement dataset_test:Peler_B2_1 ;</a:t>
            </a:r>
            <a:br>
              <a:rPr lang="nb-NO" sz="180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nb-NO" sz="180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v440_1:harStatisktSystem v440_1:Statisk_system_Kontinuerlig ;</a:t>
            </a:r>
            <a:b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SE" sz="180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sv-SE" sz="180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sv-SE" sz="180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dataset_test:Vegbru_1_1</a:t>
            </a:r>
            <a:b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  rdf:type v440_1:Vegbru_1 ;</a:t>
            </a:r>
            <a:b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nb-NO" sz="1800">
                <a:latin typeface="Arial" panose="020B0604020202020204" pitchFamily="34" charset="0"/>
                <a:cs typeface="Arial" panose="020B0604020202020204" pitchFamily="34" charset="0"/>
              </a:rPr>
              <a:t>v440_1:harDel dataset_test:Platebru_massiv_21_1 ;</a:t>
            </a:r>
            <a:endParaRPr lang="en-SE" sz="1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Bildobjekt 3">
            <a:extLst>
              <a:ext uri="{FF2B5EF4-FFF2-40B4-BE49-F238E27FC236}">
                <a16:creationId xmlns:a16="http://schemas.microsoft.com/office/drawing/2014/main" id="{E71A3FAE-30DE-4D39-BAF3-40D02153AC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5853" y="108792"/>
            <a:ext cx="7006609" cy="3552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24525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74854" y="460657"/>
            <a:ext cx="26939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/>
              <a:t>The way forward</a:t>
            </a:r>
          </a:p>
        </p:txBody>
      </p:sp>
      <p:sp>
        <p:nvSpPr>
          <p:cNvPr id="4" name="Plassholder for innhold 2">
            <a:extLst>
              <a:ext uri="{FF2B5EF4-FFF2-40B4-BE49-F238E27FC236}">
                <a16:creationId xmlns:a16="http://schemas.microsoft.com/office/drawing/2014/main" id="{575CED9D-1472-46B4-9125-CB43EE506DD1}"/>
              </a:ext>
            </a:extLst>
          </p:cNvPr>
          <p:cNvSpPr txBox="1">
            <a:spLocks/>
          </p:cNvSpPr>
          <p:nvPr/>
        </p:nvSpPr>
        <p:spPr>
          <a:xfrm>
            <a:off x="582560" y="1210337"/>
            <a:ext cx="8455478" cy="4885663"/>
          </a:xfrm>
          <a:prstGeom prst="rect">
            <a:avLst/>
          </a:prstGeom>
        </p:spPr>
        <p:txBody>
          <a:bodyPr wrap="none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dirty="0"/>
              <a:t>An ontology (OTL) for V440 will be finished and published before March 2020</a:t>
            </a:r>
          </a:p>
          <a:p>
            <a:r>
              <a:rPr lang="en-GB" sz="2000" dirty="0"/>
              <a:t>Further work on Linked Data Sets (LDS) to other relevant OTLs (IFC e.g.) will probably start </a:t>
            </a:r>
            <a:br>
              <a:rPr lang="en-GB" sz="2000" dirty="0"/>
            </a:br>
            <a:r>
              <a:rPr lang="en-GB" sz="2000" dirty="0"/>
              <a:t>in the spring 2020</a:t>
            </a:r>
          </a:p>
          <a:p>
            <a:r>
              <a:rPr lang="en-GB" sz="2000" dirty="0"/>
              <a:t>The public tender for implementation of BOLC will be issued in Q1 2020</a:t>
            </a:r>
          </a:p>
          <a:p>
            <a:r>
              <a:rPr lang="en-GB" sz="2000" dirty="0"/>
              <a:t>Software vendors will be invited to an “interoperate” from mid-April to the end of June 2020</a:t>
            </a:r>
          </a:p>
          <a:p>
            <a:pPr lvl="1"/>
            <a:r>
              <a:rPr lang="en-GB" sz="2000" dirty="0"/>
              <a:t>The purpose is to prototype the integration of LD/SW technology and the V440 OTL in </a:t>
            </a:r>
            <a:br>
              <a:rPr lang="en-GB" sz="2000" dirty="0"/>
            </a:br>
            <a:r>
              <a:rPr lang="en-GB" sz="2000" dirty="0"/>
              <a:t>relevant software products</a:t>
            </a:r>
          </a:p>
          <a:p>
            <a:pPr lvl="1"/>
            <a:r>
              <a:rPr lang="en-GB" sz="2000" dirty="0"/>
              <a:t>Will be arranged as facilitated workshops with independent work sessions in </a:t>
            </a:r>
            <a:r>
              <a:rPr lang="en-GB" sz="2000" dirty="0" smtClean="0"/>
              <a:t>between</a:t>
            </a:r>
            <a:endParaRPr lang="en-GB" sz="2000" dirty="0"/>
          </a:p>
          <a:p>
            <a:r>
              <a:rPr lang="en-GB" sz="2000" dirty="0"/>
              <a:t>Information about this project, the LD/SW technology and the developed ontologies will be given to the </a:t>
            </a:r>
            <a:br>
              <a:rPr lang="en-GB" sz="2000" dirty="0"/>
            </a:br>
            <a:r>
              <a:rPr lang="en-GB" sz="2000" dirty="0"/>
              <a:t>industry in breakfast meetings, newsletters, seminars etc.</a:t>
            </a:r>
            <a:br>
              <a:rPr lang="en-GB" sz="2000" dirty="0"/>
            </a:br>
            <a:r>
              <a:rPr lang="en-GB" sz="2000" dirty="0"/>
              <a:t>It is important to get the industry engaged.</a:t>
            </a:r>
          </a:p>
        </p:txBody>
      </p:sp>
    </p:spTree>
    <p:extLst>
      <p:ext uri="{BB962C8B-B14F-4D97-AF65-F5344CB8AC3E}">
        <p14:creationId xmlns:p14="http://schemas.microsoft.com/office/powerpoint/2010/main" val="32399962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e 2">
            <a:extLst>
              <a:ext uri="{FF2B5EF4-FFF2-40B4-BE49-F238E27FC236}">
                <a16:creationId xmlns:a16="http://schemas.microsoft.com/office/drawing/2014/main" id="{4C897522-5BFE-4664-8305-388D7019010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150" y="1221317"/>
            <a:ext cx="8986265" cy="474494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1200150" y="5986700"/>
            <a:ext cx="46868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Selected concept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99397" y="569514"/>
            <a:ext cx="40180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/>
              <a:t>E39 </a:t>
            </a:r>
            <a:r>
              <a:rPr lang="en-GB" sz="2800" b="1" dirty="0" err="1"/>
              <a:t>Bjørnafjorden</a:t>
            </a:r>
            <a:r>
              <a:rPr lang="en-GB" sz="2800" b="1" dirty="0"/>
              <a:t> project</a:t>
            </a:r>
          </a:p>
        </p:txBody>
      </p:sp>
    </p:spTree>
    <p:extLst>
      <p:ext uri="{BB962C8B-B14F-4D97-AF65-F5344CB8AC3E}">
        <p14:creationId xmlns:p14="http://schemas.microsoft.com/office/powerpoint/2010/main" val="21458974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99397" y="569514"/>
            <a:ext cx="40180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/>
              <a:t>E39 </a:t>
            </a:r>
            <a:r>
              <a:rPr lang="en-GB" sz="2800" b="1" dirty="0" err="1"/>
              <a:t>Bjørnafjorden</a:t>
            </a:r>
            <a:r>
              <a:rPr lang="en-GB" sz="2800" b="1" dirty="0"/>
              <a:t> project</a:t>
            </a:r>
          </a:p>
        </p:txBody>
      </p:sp>
      <p:sp>
        <p:nvSpPr>
          <p:cNvPr id="3" name="Undertittel 2"/>
          <p:cNvSpPr txBox="1">
            <a:spLocks/>
          </p:cNvSpPr>
          <p:nvPr/>
        </p:nvSpPr>
        <p:spPr>
          <a:xfrm>
            <a:off x="1135827" y="1275289"/>
            <a:ext cx="8448145" cy="325924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02394" indent="-302394" algn="l" defTabSz="914035" rtl="0" eaLnBrk="1" latinLnBrk="0" hangingPunct="1">
              <a:spcBef>
                <a:spcPts val="432"/>
              </a:spcBef>
              <a:buClr>
                <a:srgbClr val="ED9300"/>
              </a:buClr>
              <a:buFont typeface="Arial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9076" indent="-251065" algn="l" defTabSz="914035" rtl="0" eaLnBrk="1" latinLnBrk="0" hangingPunct="1">
              <a:spcBef>
                <a:spcPts val="432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94052" indent="-191925" algn="l" defTabSz="914035" rtl="0" eaLnBrk="1" latinLnBrk="0" hangingPunct="1">
              <a:spcBef>
                <a:spcPts val="432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45116" indent="-251065" algn="l" defTabSz="914035" rtl="0" eaLnBrk="1" latinLnBrk="0" hangingPunct="1">
              <a:spcBef>
                <a:spcPts val="432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97294" indent="-252181" algn="l" defTabSz="914035" rtl="0" eaLnBrk="1" latinLnBrk="0" hangingPunct="1">
              <a:spcBef>
                <a:spcPts val="432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3594" indent="-228507" algn="l" defTabSz="91403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612" indent="-228507" algn="l" defTabSz="91403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628" indent="-228507" algn="l" defTabSz="91403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646" indent="-228507" algn="l" defTabSz="91403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400" b="1" dirty="0"/>
              <a:t>Key values</a:t>
            </a:r>
          </a:p>
          <a:p>
            <a:pPr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GB" sz="2000" dirty="0"/>
              <a:t>Chosen concept: Floating bridge with anchor cables, fixed at one side.</a:t>
            </a:r>
          </a:p>
          <a:p>
            <a:pPr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GB" sz="2000" dirty="0"/>
              <a:t>Cable-stayed bridge at one side </a:t>
            </a:r>
          </a:p>
          <a:p>
            <a:pPr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GB" sz="2000" dirty="0"/>
              <a:t>Total length: 5,5 km </a:t>
            </a:r>
          </a:p>
          <a:p>
            <a:pPr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GB" sz="2000" dirty="0"/>
              <a:t>Fjord depth: 550 m</a:t>
            </a:r>
          </a:p>
          <a:p>
            <a:pPr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GB" sz="2000" dirty="0"/>
              <a:t>About 100 000 ton steel</a:t>
            </a:r>
          </a:p>
          <a:p>
            <a:pPr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GB" sz="2000" dirty="0"/>
              <a:t>About 35 pontoons</a:t>
            </a:r>
          </a:p>
          <a:p>
            <a:pPr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GB" sz="2000" dirty="0"/>
              <a:t>Main span of the cable-stayed bridge: 450 m</a:t>
            </a:r>
          </a:p>
          <a:p>
            <a:pPr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GB" sz="2000" dirty="0"/>
              <a:t>Bridge tower height: 215</a:t>
            </a:r>
          </a:p>
          <a:p>
            <a:pPr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GB" sz="2000" dirty="0"/>
              <a:t>Free sailing clearance: 50 m</a:t>
            </a:r>
          </a:p>
          <a:p>
            <a:pPr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GB" sz="2000" dirty="0"/>
              <a:t>Estimated cost: 17 billion </a:t>
            </a:r>
            <a:r>
              <a:rPr lang="en-GB" sz="2000" dirty="0" smtClean="0"/>
              <a:t>NOK</a:t>
            </a:r>
          </a:p>
          <a:p>
            <a:pPr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GB" sz="2000" dirty="0" smtClean="0"/>
              <a:t>Municipality plan approved 2019</a:t>
            </a:r>
          </a:p>
          <a:p>
            <a:pPr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GB" sz="2000" dirty="0" smtClean="0"/>
              <a:t>Assumed start </a:t>
            </a:r>
            <a:r>
              <a:rPr lang="en-GB" sz="2000" dirty="0" err="1" smtClean="0"/>
              <a:t>constuction</a:t>
            </a:r>
            <a:r>
              <a:rPr lang="en-GB" sz="2000" dirty="0" smtClean="0"/>
              <a:t> 2024, finished 2028</a:t>
            </a:r>
            <a:endParaRPr lang="en-GB" sz="2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1056" y="2431354"/>
            <a:ext cx="4883086" cy="274446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717158" y="5350457"/>
            <a:ext cx="1727396" cy="10310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/>
              <a:t>Cost risks</a:t>
            </a:r>
          </a:p>
          <a:p>
            <a:pPr marL="179388" indent="-179388"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GB" dirty="0"/>
              <a:t>Marked (steel)</a:t>
            </a:r>
          </a:p>
          <a:p>
            <a:pPr marL="179388" indent="-179388"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GB" dirty="0"/>
              <a:t>Logistics</a:t>
            </a:r>
          </a:p>
        </p:txBody>
      </p:sp>
    </p:spTree>
    <p:extLst>
      <p:ext uri="{BB962C8B-B14F-4D97-AF65-F5344CB8AC3E}">
        <p14:creationId xmlns:p14="http://schemas.microsoft.com/office/powerpoint/2010/main" val="2148854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74854" y="460657"/>
            <a:ext cx="40180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/>
              <a:t>E39 </a:t>
            </a:r>
            <a:r>
              <a:rPr lang="en-GB" sz="2800" b="1" dirty="0" err="1"/>
              <a:t>Bjørnafjorden</a:t>
            </a:r>
            <a:r>
              <a:rPr lang="en-GB" sz="2800" b="1" dirty="0"/>
              <a:t> project</a:t>
            </a:r>
          </a:p>
        </p:txBody>
      </p:sp>
      <p:sp>
        <p:nvSpPr>
          <p:cNvPr id="4" name="Rectangle 3"/>
          <p:cNvSpPr/>
          <p:nvPr/>
        </p:nvSpPr>
        <p:spPr>
          <a:xfrm>
            <a:off x="461939" y="1552975"/>
            <a:ext cx="6091261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b="1" dirty="0"/>
              <a:t>Data management ambitions</a:t>
            </a:r>
          </a:p>
          <a:p>
            <a:pPr marL="285750" indent="-285750">
              <a:spcAft>
                <a:spcPts val="12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GB" sz="2000" dirty="0"/>
              <a:t>BIM-model: From CAD-layer based data to level 3 BIM-model</a:t>
            </a:r>
          </a:p>
          <a:p>
            <a:pPr marL="285750" indent="-285750">
              <a:spcAft>
                <a:spcPts val="12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GB" sz="2000" dirty="0"/>
              <a:t>Document management system:</a:t>
            </a:r>
            <a:br>
              <a:rPr lang="en-GB" sz="2000" dirty="0"/>
            </a:br>
            <a:r>
              <a:rPr lang="en-GB" sz="2000" dirty="0"/>
              <a:t>  - Integrated with the BIM-model</a:t>
            </a:r>
            <a:br>
              <a:rPr lang="en-GB" sz="2000" dirty="0"/>
            </a:br>
            <a:r>
              <a:rPr lang="en-GB" sz="2000" dirty="0"/>
              <a:t>  - Easy to search and find all relevant documentation</a:t>
            </a:r>
          </a:p>
          <a:p>
            <a:pPr marL="285750" indent="-285750">
              <a:spcAft>
                <a:spcPts val="12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GB" sz="2000" dirty="0"/>
              <a:t>Seamless data transfer from design and build models (PIM) to asset management models (AIM)</a:t>
            </a:r>
          </a:p>
          <a:p>
            <a:pPr marL="285750" indent="-285750">
              <a:spcAft>
                <a:spcPts val="12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GB" sz="2000" dirty="0"/>
              <a:t>Dashboard solution: </a:t>
            </a:r>
            <a:r>
              <a:rPr lang="en-GB" sz="2000" dirty="0" err="1"/>
              <a:t>Bjørnafjorden</a:t>
            </a:r>
            <a:r>
              <a:rPr lang="en-GB" sz="2000" dirty="0"/>
              <a:t> Open Live Centre (BOLC)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0914" y="3003334"/>
            <a:ext cx="5145246" cy="2864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8502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74854" y="460657"/>
            <a:ext cx="68622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/>
              <a:t>E39 </a:t>
            </a:r>
            <a:r>
              <a:rPr lang="en-GB" sz="2800" b="1" dirty="0" err="1"/>
              <a:t>Bjørnafjorden</a:t>
            </a:r>
            <a:r>
              <a:rPr lang="en-GB" sz="2800" b="1" dirty="0"/>
              <a:t> – Open Live Centre (BOLC)</a:t>
            </a:r>
          </a:p>
        </p:txBody>
      </p:sp>
      <p:grpSp>
        <p:nvGrpSpPr>
          <p:cNvPr id="4" name="Gruppe 1">
            <a:extLst>
              <a:ext uri="{FF2B5EF4-FFF2-40B4-BE49-F238E27FC236}">
                <a16:creationId xmlns:a16="http://schemas.microsoft.com/office/drawing/2014/main" id="{A04A2832-B73B-4D38-91F4-3D363D8A68E8}"/>
              </a:ext>
            </a:extLst>
          </p:cNvPr>
          <p:cNvGrpSpPr/>
          <p:nvPr/>
        </p:nvGrpSpPr>
        <p:grpSpPr>
          <a:xfrm>
            <a:off x="1978348" y="1812255"/>
            <a:ext cx="7334557" cy="3171402"/>
            <a:chOff x="313100" y="540568"/>
            <a:chExt cx="7186698" cy="4437488"/>
          </a:xfrm>
        </p:grpSpPr>
        <p:sp>
          <p:nvSpPr>
            <p:cNvPr id="5" name="Rektangel 9"/>
            <p:cNvSpPr/>
            <p:nvPr/>
          </p:nvSpPr>
          <p:spPr>
            <a:xfrm>
              <a:off x="313105" y="555526"/>
              <a:ext cx="6750220" cy="860128"/>
            </a:xfrm>
            <a:prstGeom prst="rect">
              <a:avLst/>
            </a:prstGeom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 sz="1600" dirty="0"/>
            </a:p>
          </p:txBody>
        </p:sp>
        <p:sp>
          <p:nvSpPr>
            <p:cNvPr id="6" name="Rektangel 10"/>
            <p:cNvSpPr/>
            <p:nvPr/>
          </p:nvSpPr>
          <p:spPr>
            <a:xfrm>
              <a:off x="313103" y="2017008"/>
              <a:ext cx="2844062" cy="1152128"/>
            </a:xfrm>
            <a:prstGeom prst="rect">
              <a:avLst/>
            </a:prstGeom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b-NO" sz="1600"/>
            </a:p>
          </p:txBody>
        </p:sp>
        <p:sp>
          <p:nvSpPr>
            <p:cNvPr id="7" name="Rektangel 11">
              <a:hlinkClick r:id="rId2"/>
            </p:cNvPr>
            <p:cNvSpPr/>
            <p:nvPr/>
          </p:nvSpPr>
          <p:spPr>
            <a:xfrm>
              <a:off x="4145836" y="2023029"/>
              <a:ext cx="2917489" cy="1152127"/>
            </a:xfrm>
            <a:prstGeom prst="rect">
              <a:avLst/>
            </a:prstGeom>
            <a:ln w="1905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b-NO" sz="1600"/>
            </a:p>
          </p:txBody>
        </p:sp>
        <p:sp>
          <p:nvSpPr>
            <p:cNvPr id="8" name="Pil høyre 13"/>
            <p:cNvSpPr/>
            <p:nvPr/>
          </p:nvSpPr>
          <p:spPr>
            <a:xfrm>
              <a:off x="3420991" y="2190338"/>
              <a:ext cx="528894" cy="401342"/>
            </a:xfrm>
            <a:prstGeom prst="rightArrow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b-NO" sz="1600"/>
            </a:p>
          </p:txBody>
        </p:sp>
        <p:sp>
          <p:nvSpPr>
            <p:cNvPr id="9" name="Pil høyre 14"/>
            <p:cNvSpPr/>
            <p:nvPr/>
          </p:nvSpPr>
          <p:spPr>
            <a:xfrm rot="10800000">
              <a:off x="3420988" y="2554119"/>
              <a:ext cx="528894" cy="420459"/>
            </a:xfrm>
            <a:prstGeom prst="rightArrow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b-NO" sz="1600"/>
            </a:p>
          </p:txBody>
        </p:sp>
        <p:sp>
          <p:nvSpPr>
            <p:cNvPr id="10" name="Tittel 1"/>
            <p:cNvSpPr txBox="1">
              <a:spLocks/>
            </p:cNvSpPr>
            <p:nvPr/>
          </p:nvSpPr>
          <p:spPr>
            <a:xfrm>
              <a:off x="755605" y="540568"/>
              <a:ext cx="2876748" cy="853875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algn="l" defTabSz="914035" rtl="0" eaLnBrk="1" latinLnBrk="0" hangingPunct="1">
                <a:spcBef>
                  <a:spcPct val="0"/>
                </a:spcBef>
                <a:buNone/>
                <a:defRPr sz="26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nb-NO" sz="2400" b="1" dirty="0">
                  <a:solidFill>
                    <a:schemeClr val="bg1"/>
                  </a:solidFill>
                </a:rPr>
                <a:t>Design</a:t>
              </a:r>
            </a:p>
          </p:txBody>
        </p:sp>
        <p:sp>
          <p:nvSpPr>
            <p:cNvPr id="11" name="Tittel 1"/>
            <p:cNvSpPr txBox="1">
              <a:spLocks/>
            </p:cNvSpPr>
            <p:nvPr/>
          </p:nvSpPr>
          <p:spPr>
            <a:xfrm>
              <a:off x="313104" y="2017007"/>
              <a:ext cx="2844061" cy="544521"/>
            </a:xfrm>
            <a:prstGeom prst="rect">
              <a:avLst/>
            </a:prstGeom>
          </p:spPr>
          <p:txBody>
            <a:bodyPr vert="horz" lIns="0" tIns="0" rIns="0" bIns="0" rtlCol="0" anchor="ctr">
              <a:normAutofit/>
            </a:bodyPr>
            <a:lstStyle>
              <a:lvl1pPr algn="l" defTabSz="914035" rtl="0" eaLnBrk="1" latinLnBrk="0" hangingPunct="1">
                <a:spcBef>
                  <a:spcPct val="0"/>
                </a:spcBef>
                <a:buNone/>
                <a:defRPr sz="36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nb-NO" sz="2400" b="1" dirty="0"/>
                <a:t>BIM-server</a:t>
              </a:r>
            </a:p>
          </p:txBody>
        </p:sp>
        <p:sp>
          <p:nvSpPr>
            <p:cNvPr id="12" name="Pil ned 20"/>
            <p:cNvSpPr/>
            <p:nvPr/>
          </p:nvSpPr>
          <p:spPr>
            <a:xfrm>
              <a:off x="1142660" y="1488967"/>
              <a:ext cx="490888" cy="478947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 sz="1600"/>
            </a:p>
          </p:txBody>
        </p:sp>
        <p:sp>
          <p:nvSpPr>
            <p:cNvPr id="13" name="Pil ned 21"/>
            <p:cNvSpPr/>
            <p:nvPr/>
          </p:nvSpPr>
          <p:spPr>
            <a:xfrm rot="10800000">
              <a:off x="1752989" y="1493838"/>
              <a:ext cx="490888" cy="478947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 sz="1600"/>
            </a:p>
          </p:txBody>
        </p:sp>
        <p:sp>
          <p:nvSpPr>
            <p:cNvPr id="14" name="Tittel 1"/>
            <p:cNvSpPr txBox="1">
              <a:spLocks/>
            </p:cNvSpPr>
            <p:nvPr/>
          </p:nvSpPr>
          <p:spPr>
            <a:xfrm>
              <a:off x="2010485" y="549503"/>
              <a:ext cx="3615707" cy="859898"/>
            </a:xfrm>
            <a:prstGeom prst="rect">
              <a:avLst/>
            </a:prstGeom>
          </p:spPr>
          <p:txBody>
            <a:bodyPr vert="horz" lIns="0" tIns="0" rIns="0" bIns="0" rtlCol="0" anchor="ctr">
              <a:normAutofit/>
            </a:bodyPr>
            <a:lstStyle>
              <a:lvl1pPr algn="l" defTabSz="914035" rtl="0" eaLnBrk="1" latinLnBrk="0" hangingPunct="1">
                <a:spcBef>
                  <a:spcPct val="0"/>
                </a:spcBef>
                <a:buNone/>
                <a:defRPr sz="26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endParaRPr lang="en-GB" sz="2400" dirty="0"/>
            </a:p>
          </p:txBody>
        </p:sp>
        <p:sp>
          <p:nvSpPr>
            <p:cNvPr id="15" name="Tittel 1"/>
            <p:cNvSpPr txBox="1">
              <a:spLocks/>
            </p:cNvSpPr>
            <p:nvPr/>
          </p:nvSpPr>
          <p:spPr>
            <a:xfrm>
              <a:off x="4584747" y="555527"/>
              <a:ext cx="2915051" cy="853872"/>
            </a:xfrm>
            <a:prstGeom prst="rect">
              <a:avLst/>
            </a:prstGeom>
          </p:spPr>
          <p:txBody>
            <a:bodyPr vert="horz" lIns="0" tIns="0" rIns="0" bIns="0" rtlCol="0" anchor="ctr">
              <a:normAutofit/>
            </a:bodyPr>
            <a:lstStyle>
              <a:lvl1pPr algn="l" defTabSz="914035" rtl="0" eaLnBrk="1" latinLnBrk="0" hangingPunct="1">
                <a:spcBef>
                  <a:spcPct val="0"/>
                </a:spcBef>
                <a:buNone/>
                <a:defRPr sz="26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GB" sz="2400" dirty="0">
                  <a:solidFill>
                    <a:schemeClr val="bg1"/>
                  </a:solidFill>
                </a:rPr>
                <a:t>Operate</a:t>
              </a:r>
            </a:p>
          </p:txBody>
        </p:sp>
        <p:sp>
          <p:nvSpPr>
            <p:cNvPr id="16" name="Tittel 1"/>
            <p:cNvSpPr txBox="1">
              <a:spLocks/>
            </p:cNvSpPr>
            <p:nvPr/>
          </p:nvSpPr>
          <p:spPr>
            <a:xfrm>
              <a:off x="4148274" y="2023031"/>
              <a:ext cx="2863467" cy="1146103"/>
            </a:xfrm>
            <a:prstGeom prst="rect">
              <a:avLst/>
            </a:prstGeom>
          </p:spPr>
          <p:txBody>
            <a:bodyPr vert="horz" lIns="0" tIns="0" rIns="0" bIns="0" rtlCol="0" anchor="ctr">
              <a:normAutofit/>
            </a:bodyPr>
            <a:lstStyle>
              <a:lvl1pPr algn="l" defTabSz="914035" rtl="0" eaLnBrk="1" latinLnBrk="0" hangingPunct="1">
                <a:spcBef>
                  <a:spcPct val="0"/>
                </a:spcBef>
                <a:buNone/>
                <a:defRPr sz="36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GB" sz="2400" b="1" dirty="0"/>
                <a:t>Document Management</a:t>
              </a:r>
            </a:p>
          </p:txBody>
        </p:sp>
        <p:sp>
          <p:nvSpPr>
            <p:cNvPr id="17" name="Tittel 1"/>
            <p:cNvSpPr txBox="1">
              <a:spLocks/>
            </p:cNvSpPr>
            <p:nvPr/>
          </p:nvSpPr>
          <p:spPr>
            <a:xfrm>
              <a:off x="313100" y="2561530"/>
              <a:ext cx="2841626" cy="607604"/>
            </a:xfrm>
            <a:prstGeom prst="rect">
              <a:avLst/>
            </a:prstGeom>
          </p:spPr>
          <p:txBody>
            <a:bodyPr vert="horz" lIns="0" tIns="0" rIns="0" bIns="0" rtlCol="0" anchor="ctr">
              <a:normAutofit/>
            </a:bodyPr>
            <a:lstStyle>
              <a:lvl1pPr algn="l" defTabSz="914035" rtl="0" eaLnBrk="1" latinLnBrk="0" hangingPunct="1">
                <a:spcBef>
                  <a:spcPct val="0"/>
                </a:spcBef>
                <a:buNone/>
                <a:defRPr sz="26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nb-NO" sz="2400" b="1" dirty="0"/>
                <a:t>Databases</a:t>
              </a:r>
            </a:p>
          </p:txBody>
        </p:sp>
        <p:sp>
          <p:nvSpPr>
            <p:cNvPr id="18" name="Rektangel 22"/>
            <p:cNvSpPr/>
            <p:nvPr/>
          </p:nvSpPr>
          <p:spPr>
            <a:xfrm>
              <a:off x="313105" y="3825929"/>
              <a:ext cx="2841621" cy="1152127"/>
            </a:xfrm>
            <a:prstGeom prst="rect">
              <a:avLst/>
            </a:prstGeom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b-NO" sz="1600"/>
            </a:p>
          </p:txBody>
        </p:sp>
        <p:sp>
          <p:nvSpPr>
            <p:cNvPr id="19" name="Pil ned 24"/>
            <p:cNvSpPr/>
            <p:nvPr/>
          </p:nvSpPr>
          <p:spPr>
            <a:xfrm>
              <a:off x="1175350" y="3297887"/>
              <a:ext cx="490888" cy="478947"/>
            </a:xfrm>
            <a:prstGeom prst="downArrow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b-NO" sz="1600"/>
            </a:p>
          </p:txBody>
        </p:sp>
        <p:sp>
          <p:nvSpPr>
            <p:cNvPr id="20" name="Pil ned 27"/>
            <p:cNvSpPr/>
            <p:nvPr/>
          </p:nvSpPr>
          <p:spPr>
            <a:xfrm rot="10800000">
              <a:off x="1785679" y="3302758"/>
              <a:ext cx="490888" cy="478947"/>
            </a:xfrm>
            <a:prstGeom prst="downArrow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b-NO" sz="1600"/>
            </a:p>
          </p:txBody>
        </p:sp>
        <p:sp>
          <p:nvSpPr>
            <p:cNvPr id="21" name="Tittel 1"/>
            <p:cNvSpPr txBox="1">
              <a:spLocks/>
            </p:cNvSpPr>
            <p:nvPr/>
          </p:nvSpPr>
          <p:spPr>
            <a:xfrm>
              <a:off x="345793" y="4163113"/>
              <a:ext cx="2844062" cy="541027"/>
            </a:xfrm>
            <a:prstGeom prst="rect">
              <a:avLst/>
            </a:prstGeom>
          </p:spPr>
          <p:txBody>
            <a:bodyPr vert="horz" lIns="0" tIns="0" rIns="0" bIns="0" rtlCol="0" anchor="ctr">
              <a:normAutofit/>
            </a:bodyPr>
            <a:lstStyle>
              <a:lvl1pPr algn="l" defTabSz="914035" rtl="0" eaLnBrk="1" latinLnBrk="0" hangingPunct="1">
                <a:spcBef>
                  <a:spcPct val="0"/>
                </a:spcBef>
                <a:buNone/>
                <a:defRPr sz="36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GB" sz="2400" b="1" dirty="0"/>
                <a:t>Open Live Centre</a:t>
              </a:r>
            </a:p>
          </p:txBody>
        </p:sp>
      </p:grpSp>
      <p:sp>
        <p:nvSpPr>
          <p:cNvPr id="22" name="Tittel 1">
            <a:extLst>
              <a:ext uri="{FF2B5EF4-FFF2-40B4-BE49-F238E27FC236}">
                <a16:creationId xmlns:a16="http://schemas.microsoft.com/office/drawing/2014/main" id="{CA127A2F-D9A6-4D6F-8364-A66FCBA1740D}"/>
              </a:ext>
            </a:extLst>
          </p:cNvPr>
          <p:cNvSpPr txBox="1">
            <a:spLocks/>
          </p:cNvSpPr>
          <p:nvPr/>
        </p:nvSpPr>
        <p:spPr>
          <a:xfrm>
            <a:off x="1200879" y="5302987"/>
            <a:ext cx="8544255" cy="431064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algn="l" defTabSz="816031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000" dirty="0">
                <a:latin typeface="+mn-lt"/>
                <a:ea typeface="+mn-ea"/>
                <a:cs typeface="+mn-cs"/>
              </a:rPr>
              <a:t>Project management tool for the E39 </a:t>
            </a:r>
            <a:r>
              <a:rPr lang="en-GB" sz="2000" dirty="0" err="1">
                <a:latin typeface="+mn-lt"/>
                <a:ea typeface="+mn-ea"/>
                <a:cs typeface="+mn-cs"/>
              </a:rPr>
              <a:t>Bjørnafjorden</a:t>
            </a:r>
            <a:r>
              <a:rPr lang="en-GB" sz="2000" dirty="0">
                <a:latin typeface="+mn-lt"/>
                <a:ea typeface="+mn-ea"/>
                <a:cs typeface="+mn-cs"/>
              </a:rPr>
              <a:t> project</a:t>
            </a:r>
          </a:p>
        </p:txBody>
      </p:sp>
      <p:sp>
        <p:nvSpPr>
          <p:cNvPr id="23" name="Tittel 1"/>
          <p:cNvSpPr txBox="1">
            <a:spLocks/>
          </p:cNvSpPr>
          <p:nvPr/>
        </p:nvSpPr>
        <p:spPr>
          <a:xfrm>
            <a:off x="1210127" y="1812255"/>
            <a:ext cx="2935934" cy="61025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035" rtl="0" eaLnBrk="1" latinLnBrk="0" hangingPunct="1"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nb-NO" sz="2400" b="1" dirty="0">
                <a:solidFill>
                  <a:schemeClr val="bg1"/>
                </a:solidFill>
              </a:rPr>
              <a:t>Plan</a:t>
            </a:r>
          </a:p>
        </p:txBody>
      </p:sp>
      <p:sp>
        <p:nvSpPr>
          <p:cNvPr id="24" name="Tittel 1"/>
          <p:cNvSpPr txBox="1">
            <a:spLocks/>
          </p:cNvSpPr>
          <p:nvPr/>
        </p:nvSpPr>
        <p:spPr>
          <a:xfrm>
            <a:off x="3682214" y="1822944"/>
            <a:ext cx="2935934" cy="61025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035" rtl="0" eaLnBrk="1" latinLnBrk="0" hangingPunct="1"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2400" b="1" dirty="0">
                <a:solidFill>
                  <a:schemeClr val="bg1"/>
                </a:solidFill>
              </a:rPr>
              <a:t>Build</a:t>
            </a:r>
          </a:p>
        </p:txBody>
      </p:sp>
      <p:sp>
        <p:nvSpPr>
          <p:cNvPr id="25" name="Tittel 1"/>
          <p:cNvSpPr txBox="1">
            <a:spLocks/>
          </p:cNvSpPr>
          <p:nvPr/>
        </p:nvSpPr>
        <p:spPr>
          <a:xfrm>
            <a:off x="4930485" y="1822943"/>
            <a:ext cx="2975025" cy="610249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914035" rtl="0" eaLnBrk="1" latinLnBrk="0" hangingPunct="1"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2400" b="1" dirty="0">
                <a:solidFill>
                  <a:schemeClr val="bg1"/>
                </a:solidFill>
              </a:rPr>
              <a:t>Maintain</a:t>
            </a:r>
          </a:p>
        </p:txBody>
      </p:sp>
    </p:spTree>
    <p:extLst>
      <p:ext uri="{BB962C8B-B14F-4D97-AF65-F5344CB8AC3E}">
        <p14:creationId xmlns:p14="http://schemas.microsoft.com/office/powerpoint/2010/main" val="17082123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74854" y="460657"/>
            <a:ext cx="68622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/>
              <a:t>E39 </a:t>
            </a:r>
            <a:r>
              <a:rPr lang="en-GB" sz="2800" b="1" dirty="0" err="1"/>
              <a:t>Bjørnafjorden</a:t>
            </a:r>
            <a:r>
              <a:rPr lang="en-GB" sz="2800" b="1" dirty="0"/>
              <a:t> – Open Live Centre (BOLC)</a:t>
            </a:r>
          </a:p>
        </p:txBody>
      </p:sp>
      <p:sp>
        <p:nvSpPr>
          <p:cNvPr id="4" name="Plassholder for innhold 2">
            <a:extLst>
              <a:ext uri="{FF2B5EF4-FFF2-40B4-BE49-F238E27FC236}">
                <a16:creationId xmlns:a16="http://schemas.microsoft.com/office/drawing/2014/main" id="{575CED9D-1472-46B4-9125-CB43EE506DD1}"/>
              </a:ext>
            </a:extLst>
          </p:cNvPr>
          <p:cNvSpPr txBox="1">
            <a:spLocks/>
          </p:cNvSpPr>
          <p:nvPr/>
        </p:nvSpPr>
        <p:spPr>
          <a:xfrm>
            <a:off x="1494065" y="1615321"/>
            <a:ext cx="8544983" cy="4512733"/>
          </a:xfrm>
          <a:prstGeom prst="rect">
            <a:avLst/>
          </a:prstGeom>
        </p:spPr>
        <p:txBody>
          <a:bodyPr wrap="none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2400" b="1" dirty="0"/>
              <a:t>Functionality examples for Open Live Centre (BOLC)</a:t>
            </a:r>
            <a:r>
              <a:rPr lang="en-GB" sz="2400" dirty="0"/>
              <a:t>:</a:t>
            </a:r>
          </a:p>
          <a:p>
            <a:r>
              <a:rPr lang="en-GB" sz="2000" dirty="0"/>
              <a:t>Extract and present data from the BIM-server</a:t>
            </a:r>
          </a:p>
          <a:p>
            <a:r>
              <a:rPr lang="en-GB" sz="2000" dirty="0"/>
              <a:t>Harvest and publish data from different sources, like:</a:t>
            </a:r>
          </a:p>
          <a:p>
            <a:pPr lvl="1"/>
            <a:r>
              <a:rPr lang="en-GB" sz="2000" dirty="0"/>
              <a:t>Quantities</a:t>
            </a:r>
          </a:p>
          <a:p>
            <a:pPr lvl="1"/>
            <a:r>
              <a:rPr lang="en-GB" sz="2000" dirty="0"/>
              <a:t>Collisions and constructability</a:t>
            </a:r>
          </a:p>
          <a:p>
            <a:pPr lvl="1"/>
            <a:r>
              <a:rPr lang="en-GB" sz="2000" dirty="0"/>
              <a:t>Cost / Compensations</a:t>
            </a:r>
          </a:p>
          <a:p>
            <a:pPr lvl="1"/>
            <a:r>
              <a:rPr lang="en-GB" sz="2000" dirty="0"/>
              <a:t>Status / Progress</a:t>
            </a:r>
          </a:p>
          <a:p>
            <a:pPr lvl="1"/>
            <a:r>
              <a:rPr lang="en-GB" sz="2000" dirty="0"/>
              <a:t>Logistics</a:t>
            </a:r>
          </a:p>
          <a:p>
            <a:pPr lvl="1"/>
            <a:r>
              <a:rPr lang="en-GB" sz="2000" dirty="0"/>
              <a:t>RFID-sensors/ QR-code readings</a:t>
            </a:r>
          </a:p>
          <a:p>
            <a:pPr lvl="1"/>
            <a:r>
              <a:rPr lang="en-GB" sz="2000" dirty="0"/>
              <a:t>HR-data</a:t>
            </a:r>
          </a:p>
          <a:p>
            <a:pPr lvl="1"/>
            <a:r>
              <a:rPr lang="en-GB" sz="2000" dirty="0"/>
              <a:t>Environmental data</a:t>
            </a:r>
          </a:p>
          <a:p>
            <a:pPr lvl="1"/>
            <a:r>
              <a:rPr lang="en-GB" sz="2000" dirty="0"/>
              <a:t>Surveillance camera</a:t>
            </a:r>
          </a:p>
          <a:p>
            <a:pPr lvl="1"/>
            <a:r>
              <a:rPr lang="en-GB" sz="2000" dirty="0"/>
              <a:t>Visualisation / Animation</a:t>
            </a:r>
          </a:p>
          <a:p>
            <a:pPr lvl="1"/>
            <a:r>
              <a:rPr lang="en-GB" sz="2000" dirty="0"/>
              <a:t>Etc.</a:t>
            </a:r>
          </a:p>
        </p:txBody>
      </p:sp>
    </p:spTree>
    <p:extLst>
      <p:ext uri="{BB962C8B-B14F-4D97-AF65-F5344CB8AC3E}">
        <p14:creationId xmlns:p14="http://schemas.microsoft.com/office/powerpoint/2010/main" val="20272133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e 2">
            <a:extLst>
              <a:ext uri="{FF2B5EF4-FFF2-40B4-BE49-F238E27FC236}">
                <a16:creationId xmlns:a16="http://schemas.microsoft.com/office/drawing/2014/main" id="{91773900-1631-4750-8742-F422DDB4DE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8924" y="344019"/>
            <a:ext cx="7947952" cy="5601717"/>
          </a:xfrm>
          <a:prstGeom prst="rect">
            <a:avLst/>
          </a:prstGeom>
        </p:spPr>
      </p:pic>
      <p:sp>
        <p:nvSpPr>
          <p:cNvPr id="2" name="TekstSylinder 1">
            <a:extLst>
              <a:ext uri="{FF2B5EF4-FFF2-40B4-BE49-F238E27FC236}">
                <a16:creationId xmlns:a16="http://schemas.microsoft.com/office/drawing/2014/main" id="{DC232691-A876-44F3-BBEF-5F1DEA3E09D4}"/>
              </a:ext>
            </a:extLst>
          </p:cNvPr>
          <p:cNvSpPr txBox="1"/>
          <p:nvPr/>
        </p:nvSpPr>
        <p:spPr>
          <a:xfrm>
            <a:off x="7963604" y="3589913"/>
            <a:ext cx="114016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800" err="1"/>
              <a:t>Nordlenningen</a:t>
            </a:r>
            <a:endParaRPr lang="nb-NO" sz="800"/>
          </a:p>
        </p:txBody>
      </p:sp>
      <p:sp>
        <p:nvSpPr>
          <p:cNvPr id="9" name="TekstSylinder 8">
            <a:extLst>
              <a:ext uri="{FF2B5EF4-FFF2-40B4-BE49-F238E27FC236}">
                <a16:creationId xmlns:a16="http://schemas.microsoft.com/office/drawing/2014/main" id="{47BBCBB9-C363-4D81-A91A-179FC33DCAE4}"/>
              </a:ext>
            </a:extLst>
          </p:cNvPr>
          <p:cNvSpPr txBox="1"/>
          <p:nvPr/>
        </p:nvSpPr>
        <p:spPr>
          <a:xfrm>
            <a:off x="7963922" y="4053070"/>
            <a:ext cx="11554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800"/>
              <a:t>*****************</a:t>
            </a:r>
          </a:p>
        </p:txBody>
      </p:sp>
      <p:sp>
        <p:nvSpPr>
          <p:cNvPr id="15" name="TekstSylinder 14">
            <a:extLst>
              <a:ext uri="{FF2B5EF4-FFF2-40B4-BE49-F238E27FC236}">
                <a16:creationId xmlns:a16="http://schemas.microsoft.com/office/drawing/2014/main" id="{FAC06898-63F5-48DA-BCC8-5474F09CCF20}"/>
              </a:ext>
            </a:extLst>
          </p:cNvPr>
          <p:cNvSpPr txBox="1"/>
          <p:nvPr/>
        </p:nvSpPr>
        <p:spPr>
          <a:xfrm>
            <a:off x="7963604" y="4366255"/>
            <a:ext cx="1054136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933"/>
              <a:t>Log In</a:t>
            </a:r>
          </a:p>
        </p:txBody>
      </p:sp>
    </p:spTree>
    <p:extLst>
      <p:ext uri="{BB962C8B-B14F-4D97-AF65-F5344CB8AC3E}">
        <p14:creationId xmlns:p14="http://schemas.microsoft.com/office/powerpoint/2010/main" val="722470069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000"/>
                            </p:stCondLst>
                            <p:childTnLst>
                              <p:par>
                                <p:cTn id="13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2000" tmFilter="0, 0; .2, .5; .8, .5; 1, 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1000" autoRev="1" fill="hold"/>
                                        <p:tgtEl>
                                          <p:spTgt spid="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/>
      <p:bldP spid="15" grpId="0"/>
    </p:bldLst>
  </p:timing>
</p:sld>
</file>

<file path=ppt/theme/theme1.xml><?xml version="1.0" encoding="utf-8"?>
<a:theme xmlns:a="http://schemas.openxmlformats.org/drawingml/2006/main" name="Office-te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2187</TotalTime>
  <Words>1187</Words>
  <Application>Microsoft Office PowerPoint</Application>
  <PresentationFormat>Widescreen</PresentationFormat>
  <Paragraphs>259</Paragraphs>
  <Slides>37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1" baseType="lpstr">
      <vt:lpstr>Arial</vt:lpstr>
      <vt:lpstr>Calibri</vt:lpstr>
      <vt:lpstr>Calibri Light</vt:lpstr>
      <vt:lpstr>Office-teema</vt:lpstr>
      <vt:lpstr>Classification of bridges based on Linked Data and Semantic Web technology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Linked Data &amp; The Semantic Web – Crash course (5 mins)</vt:lpstr>
      <vt:lpstr>Linked data – starting with the web (linked documents) Physical machines abstracted away</vt:lpstr>
      <vt:lpstr>Linked data - Semantic Web (Web of data)</vt:lpstr>
      <vt:lpstr>Basic concepts</vt:lpstr>
      <vt:lpstr>Technology Stack – Web technology</vt:lpstr>
      <vt:lpstr>Basic Concepts</vt:lpstr>
      <vt:lpstr>Basic Concepts</vt:lpstr>
      <vt:lpstr>Basic Concepts</vt:lpstr>
      <vt:lpstr>Basic Concepts</vt:lpstr>
      <vt:lpstr>Basic Concepts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PowerPoint-esitys</dc:title>
  <dc:creator>Susa Laine</dc:creator>
  <cp:lastModifiedBy>Jan Erik Hoel</cp:lastModifiedBy>
  <cp:revision>71</cp:revision>
  <dcterms:created xsi:type="dcterms:W3CDTF">2019-12-04T07:35:41Z</dcterms:created>
  <dcterms:modified xsi:type="dcterms:W3CDTF">2020-01-15T19:13:06Z</dcterms:modified>
</cp:coreProperties>
</file>